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74" r:id="rId5"/>
    <p:sldId id="286" r:id="rId6"/>
    <p:sldId id="264" r:id="rId7"/>
    <p:sldId id="294" r:id="rId8"/>
    <p:sldId id="299" r:id="rId9"/>
    <p:sldId id="300" r:id="rId10"/>
    <p:sldId id="277" r:id="rId11"/>
    <p:sldId id="296" r:id="rId12"/>
    <p:sldId id="297" r:id="rId13"/>
    <p:sldId id="379" r:id="rId14"/>
    <p:sldId id="302" r:id="rId15"/>
    <p:sldId id="310" r:id="rId16"/>
    <p:sldId id="266" r:id="rId17"/>
    <p:sldId id="287" r:id="rId18"/>
    <p:sldId id="288" r:id="rId19"/>
    <p:sldId id="292" r:id="rId20"/>
    <p:sldId id="311" r:id="rId21"/>
    <p:sldId id="312" r:id="rId22"/>
    <p:sldId id="265" r:id="rId23"/>
    <p:sldId id="320" r:id="rId24"/>
    <p:sldId id="321" r:id="rId25"/>
    <p:sldId id="322" r:id="rId26"/>
    <p:sldId id="326" r:id="rId27"/>
    <p:sldId id="327" r:id="rId28"/>
    <p:sldId id="316" r:id="rId29"/>
    <p:sldId id="339" r:id="rId30"/>
    <p:sldId id="340" r:id="rId31"/>
    <p:sldId id="341" r:id="rId32"/>
    <p:sldId id="367" r:id="rId33"/>
    <p:sldId id="368" r:id="rId34"/>
    <p:sldId id="317" r:id="rId35"/>
    <p:sldId id="347" r:id="rId36"/>
    <p:sldId id="348" r:id="rId37"/>
    <p:sldId id="349" r:id="rId38"/>
    <p:sldId id="370" r:id="rId39"/>
    <p:sldId id="371" r:id="rId40"/>
    <p:sldId id="318" r:id="rId41"/>
    <p:sldId id="355" r:id="rId42"/>
    <p:sldId id="356" r:id="rId43"/>
    <p:sldId id="357" r:id="rId44"/>
    <p:sldId id="373" r:id="rId45"/>
    <p:sldId id="374" r:id="rId46"/>
    <p:sldId id="267" r:id="rId47"/>
    <p:sldId id="270" r:id="rId48"/>
    <p:sldId id="285" r:id="rId49"/>
    <p:sldId id="330" r:id="rId50"/>
    <p:sldId id="268" r:id="rId51"/>
    <p:sldId id="278" r:id="rId52"/>
    <p:sldId id="279" r:id="rId53"/>
    <p:sldId id="280" r:id="rId54"/>
  </p:sldIdLst>
  <p:sldSz cx="12192000" cy="6858000"/>
  <p:notesSz cx="6797675" cy="9926638"/>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6D6792E-F679-4EC8-B510-1AB3C945EEF6}">
          <p14:sldIdLst>
            <p14:sldId id="261"/>
            <p14:sldId id="262"/>
          </p14:sldIdLst>
        </p14:section>
        <p14:section name="Sammanfattning &amp; Rekommendationer" id="{A65C5F7A-6019-4F95-91CC-0BD668D136FC}">
          <p14:sldIdLst>
            <p14:sldId id="263"/>
            <p14:sldId id="274"/>
            <p14:sldId id="286"/>
          </p14:sldIdLst>
        </p14:section>
        <p14:section name="Totalresultat" id="{B53A24D7-400D-4C78-B10E-2D1FDC5E1653}">
          <p14:sldIdLst>
            <p14:sldId id="264"/>
            <p14:sldId id="294"/>
            <p14:sldId id="299"/>
            <p14:sldId id="300"/>
            <p14:sldId id="277"/>
            <p14:sldId id="296"/>
            <p14:sldId id="297"/>
            <p14:sldId id="379"/>
            <p14:sldId id="302"/>
            <p14:sldId id="310"/>
          </p14:sldIdLst>
        </p14:section>
        <p14:section name="Jämförelser mellan grupper" id="{3E397E5A-BE34-411B-AB30-6FD14306C3DF}">
          <p14:sldIdLst/>
        </p14:section>
        <p14:section name="Brandskydd" id="{3034430C-68E0-411D-85C4-CB11CE754749}">
          <p14:sldIdLst>
            <p14:sldId id="266"/>
            <p14:sldId id="287"/>
            <p14:sldId id="288"/>
            <p14:sldId id="292"/>
            <p14:sldId id="311"/>
            <p14:sldId id="312"/>
          </p14:sldIdLst>
        </p14:section>
        <p14:section name="Bygglov" id="{36B11691-0D3D-443D-B2C7-0870E840A7B2}">
          <p14:sldIdLst>
            <p14:sldId id="265"/>
            <p14:sldId id="320"/>
            <p14:sldId id="321"/>
            <p14:sldId id="322"/>
            <p14:sldId id="326"/>
            <p14:sldId id="327"/>
          </p14:sldIdLst>
        </p14:section>
        <p14:section name="Markupplåtelse" id="{DBA59A8C-B8D7-4A49-A0BC-7C061E4058F9}">
          <p14:sldIdLst/>
        </p14:section>
        <p14:section name="Miljö- och hälskoskydd" id="{0DAC7D3C-9C8F-4DA6-B5CF-F892D624CE5C}">
          <p14:sldIdLst>
            <p14:sldId id="316"/>
            <p14:sldId id="339"/>
            <p14:sldId id="340"/>
            <p14:sldId id="341"/>
            <p14:sldId id="367"/>
            <p14:sldId id="368"/>
          </p14:sldIdLst>
        </p14:section>
        <p14:section name="Livsmedelskontroll" id="{22AA5C43-0DE9-4155-ACA8-B3263371DC0F}">
          <p14:sldIdLst>
            <p14:sldId id="317"/>
            <p14:sldId id="347"/>
            <p14:sldId id="348"/>
            <p14:sldId id="349"/>
            <p14:sldId id="370"/>
            <p14:sldId id="371"/>
          </p14:sldIdLst>
        </p14:section>
        <p14:section name="Serveringstillstånd" id="{E9056277-3A47-411A-ADF2-0B492F7AA76C}">
          <p14:sldIdLst>
            <p14:sldId id="318"/>
            <p14:sldId id="355"/>
            <p14:sldId id="356"/>
            <p14:sldId id="357"/>
            <p14:sldId id="373"/>
            <p14:sldId id="374"/>
          </p14:sldIdLst>
        </p14:section>
        <p14:section name="Fakta om undersökningen" id="{66E75841-CC3A-41E1-9E45-63DD1F8315F0}">
          <p14:sldIdLst>
            <p14:sldId id="267"/>
            <p14:sldId id="270"/>
            <p14:sldId id="285"/>
            <p14:sldId id="330"/>
            <p14:sldId id="268"/>
            <p14:sldId id="278"/>
            <p14:sldId id="279"/>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228"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5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xmlns=""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xmlns="" id="{BD6B738D-5130-794F-A412-E696878AA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xmlns=""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xmlns=""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xmlns=""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xmlns="" id="{F3F02BE4-A1B7-DF40-974E-632F300F059B}"/>
              </a:ext>
            </a:extLst>
          </p:cNvPr>
          <p:cNvSpPr>
            <a:spLocks noGrp="1"/>
          </p:cNvSpPr>
          <p:nvPr>
            <p:ph type="body" sz="half" idx="2"/>
          </p:nvPr>
        </p:nvSpPr>
        <p:spPr>
          <a:xfrm>
            <a:off x="7112000" y="3572860"/>
            <a:ext cx="4580013" cy="960000"/>
          </a:xfrm>
          <a:prstGeom prst="rect">
            <a:avLst/>
          </a:prstGeom>
        </p:spPr>
        <p:txBody>
          <a:bodyPr/>
          <a:lstStyle>
            <a:lvl1pPr marL="0" indent="0">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Redigera format för bakgrundstext</a:t>
            </a:r>
          </a:p>
        </p:txBody>
      </p:sp>
      <p:sp>
        <p:nvSpPr>
          <p:cNvPr id="9" name="Rubrik 1">
            <a:extLst>
              <a:ext uri="{FF2B5EF4-FFF2-40B4-BE49-F238E27FC236}">
                <a16:creationId xmlns:a16="http://schemas.microsoft.com/office/drawing/2014/main" xmlns="" id="{C84962E1-EF9C-8E4C-AE46-60F2F4213367}"/>
              </a:ext>
            </a:extLst>
          </p:cNvPr>
          <p:cNvSpPr>
            <a:spLocks noGrp="1"/>
          </p:cNvSpPr>
          <p:nvPr>
            <p:ph type="title" hasCustomPrompt="1"/>
          </p:nvPr>
        </p:nvSpPr>
        <p:spPr>
          <a:xfrm>
            <a:off x="5181831" y="2320761"/>
            <a:ext cx="6510181" cy="1325033"/>
          </a:xfrm>
          <a:prstGeom prst="rect">
            <a:avLst/>
          </a:prstGeom>
        </p:spPr>
        <p:txBody>
          <a:bodyPr/>
          <a:lstStyle>
            <a:lvl1pPr algn="r">
              <a:defRPr lang="en-GB" sz="64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7C5AD7AE-468D-E94D-9B9F-9648607DE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xmlns=""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sz="2933" dirty="0"/>
            </a:lvl1pPr>
          </a:lstStyle>
          <a:p>
            <a:r>
              <a:rPr lang="sv-SE" dirty="0"/>
              <a:t>Rubrik</a:t>
            </a:r>
          </a:p>
        </p:txBody>
      </p:sp>
      <p:sp>
        <p:nvSpPr>
          <p:cNvPr id="25" name="Platshållare för bild 14">
            <a:extLst>
              <a:ext uri="{FF2B5EF4-FFF2-40B4-BE49-F238E27FC236}">
                <a16:creationId xmlns:a16="http://schemas.microsoft.com/office/drawing/2014/main" xmlns=""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5" name="textruta 4">
            <a:extLst>
              <a:ext uri="{FF2B5EF4-FFF2-40B4-BE49-F238E27FC236}">
                <a16:creationId xmlns:a16="http://schemas.microsoft.com/office/drawing/2014/main" xmlns="" id="{A3E619BB-CABE-48B0-B0D2-325383F3D2C4}"/>
              </a:ext>
            </a:extLst>
          </p:cNvPr>
          <p:cNvSpPr txBox="1"/>
          <p:nvPr userDrawn="1"/>
        </p:nvSpPr>
        <p:spPr>
          <a:xfrm>
            <a:off x="343524" y="6213658"/>
            <a:ext cx="442750" cy="300210"/>
          </a:xfrm>
          <a:prstGeom prst="rect">
            <a:avLst/>
          </a:prstGeom>
          <a:noFill/>
        </p:spPr>
        <p:txBody>
          <a:bodyPr wrap="none" rtlCol="0">
            <a:spAutoFit/>
          </a:bodyPr>
          <a:lstStyle/>
          <a:p>
            <a:fld id="{04CB87D4-4F37-4919-AFF3-B06B627DF141}" type="slidenum">
              <a:rPr lang="sv-SE" smtClean="0">
                <a:solidFill>
                  <a:schemeClr val="tx1"/>
                </a:solidFill>
              </a:rPr>
              <a:t>‹#›</a:t>
            </a:fld>
            <a:endParaRPr lang="sv-SE" dirty="0">
              <a:solidFill>
                <a:schemeClr val="tx1"/>
              </a:solidFill>
            </a:endParaRPr>
          </a:p>
        </p:txBody>
      </p:sp>
      <p:sp>
        <p:nvSpPr>
          <p:cNvPr id="6" name="textruta 5">
            <a:extLst>
              <a:ext uri="{FF2B5EF4-FFF2-40B4-BE49-F238E27FC236}">
                <a16:creationId xmlns:a16="http://schemas.microsoft.com/office/drawing/2014/main" xmlns="" id="{192B8B10-1317-4809-93E7-F2B6FC6E75ED}"/>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tx1"/>
                </a:solidFill>
              </a:rPr>
              <a:t>Ronneby kommun </a:t>
            </a:r>
            <a:r>
              <a:rPr lang="sv-SE" sz="1000" dirty="0">
                <a:solidFill>
                  <a:schemeClr val="tx1"/>
                </a:solidFill>
              </a:rPr>
              <a:t>2017 </a:t>
            </a:r>
            <a:r>
              <a:rPr lang="sv-SE" sz="1000">
                <a:solidFill>
                  <a:schemeClr val="tx1"/>
                </a:solidFill>
              </a:rPr>
              <a:t>– Övergripande</a:t>
            </a:r>
            <a:endParaRPr lang="sv-SE" sz="1000" dirty="0">
              <a:solidFill>
                <a:schemeClr val="tx1"/>
              </a:solidFill>
            </a:endParaRPr>
          </a:p>
        </p:txBody>
      </p:sp>
    </p:spTree>
    <p:extLst>
      <p:ext uri="{BB962C8B-B14F-4D97-AF65-F5344CB8AC3E}">
        <p14:creationId xmlns:p14="http://schemas.microsoft.com/office/powerpoint/2010/main" val="128497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xmlns="" id="{73B7F45A-502A-9C49-B397-CF3296D57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xmlns=""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sz="2933" dirty="0"/>
            </a:lvl1pPr>
          </a:lstStyle>
          <a:p>
            <a:r>
              <a:rPr lang="sv-SE" dirty="0"/>
              <a:t>Rubrik</a:t>
            </a:r>
          </a:p>
        </p:txBody>
      </p:sp>
      <p:sp>
        <p:nvSpPr>
          <p:cNvPr id="13" name="Platshållare för text 3">
            <a:extLst>
              <a:ext uri="{FF2B5EF4-FFF2-40B4-BE49-F238E27FC236}">
                <a16:creationId xmlns:a16="http://schemas.microsoft.com/office/drawing/2014/main" xmlns=""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sz="1400" dirty="0"/>
            </a:lvl1pPr>
            <a:lvl2pPr marL="0" indent="0">
              <a:spcBef>
                <a:spcPts val="1600"/>
              </a:spcBef>
              <a:buNone/>
              <a:defRPr lang="sv-SE" sz="1400" dirty="0"/>
            </a:lvl2pPr>
            <a:lvl3pPr marL="0" indent="0">
              <a:buNone/>
              <a:defRPr lang="sv-SE" sz="1200" dirty="0"/>
            </a:lvl3pPr>
            <a:lvl4pPr marL="120642" indent="-120642">
              <a:buFont typeface="Arial" panose="020B0604020202020204" pitchFamily="34" charset="0"/>
              <a:buChar char="•"/>
              <a:defRPr lang="sv-SE" sz="1400" dirty="0"/>
            </a:lvl4pPr>
            <a:lvl5pPr marL="120642" indent="-120642">
              <a:buFont typeface="Arial" panose="020B0604020202020204" pitchFamily="34" charset="0"/>
              <a:buChar char="•"/>
              <a:defRPr lang="sv-SE" sz="1200"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xmlns=""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sz="1400" dirty="0"/>
            </a:lvl1pPr>
            <a:lvl2pPr>
              <a:defRPr lang="sv-SE" sz="1400" dirty="0"/>
            </a:lvl2pPr>
            <a:lvl3pPr>
              <a:defRPr lang="sv-SE" sz="1200" dirty="0"/>
            </a:lvl3pPr>
            <a:lvl4pPr>
              <a:defRPr lang="sv-SE" sz="1400" dirty="0"/>
            </a:lvl4pPr>
            <a:lvl5pPr>
              <a:defRPr lang="sv-SE" sz="1200"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xmlns="" id="{FFE7C8AA-FD96-44E5-8BEE-6F40033BC69E}"/>
              </a:ext>
            </a:extLst>
          </p:cNvPr>
          <p:cNvSpPr txBox="1"/>
          <p:nvPr userDrawn="1"/>
        </p:nvSpPr>
        <p:spPr>
          <a:xfrm>
            <a:off x="343524" y="6213658"/>
            <a:ext cx="442750" cy="300210"/>
          </a:xfrm>
          <a:prstGeom prst="rect">
            <a:avLst/>
          </a:prstGeom>
          <a:noFill/>
        </p:spPr>
        <p:txBody>
          <a:bodyPr wrap="none" rtlCol="0">
            <a:spAutoFit/>
          </a:bodyPr>
          <a:lstStyle/>
          <a:p>
            <a:fld id="{04CB87D4-4F37-4919-AFF3-B06B627DF141}" type="slidenum">
              <a:rPr lang="sv-SE" smtClean="0">
                <a:solidFill>
                  <a:schemeClr val="tx1"/>
                </a:solidFill>
              </a:rPr>
              <a:t>‹#›</a:t>
            </a:fld>
            <a:endParaRPr lang="sv-SE" dirty="0">
              <a:solidFill>
                <a:schemeClr val="tx1"/>
              </a:solidFill>
            </a:endParaRPr>
          </a:p>
        </p:txBody>
      </p:sp>
      <p:sp>
        <p:nvSpPr>
          <p:cNvPr id="10" name="textruta 9">
            <a:extLst>
              <a:ext uri="{FF2B5EF4-FFF2-40B4-BE49-F238E27FC236}">
                <a16:creationId xmlns:a16="http://schemas.microsoft.com/office/drawing/2014/main" xmlns="" id="{F39C6EB2-9D64-4724-8B15-E254D59171FC}"/>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tx1"/>
                </a:solidFill>
              </a:rPr>
              <a:t>Ronneby kommun </a:t>
            </a:r>
            <a:r>
              <a:rPr lang="sv-SE" sz="1000" dirty="0">
                <a:solidFill>
                  <a:schemeClr val="tx1"/>
                </a:solidFill>
              </a:rPr>
              <a:t>2017 </a:t>
            </a:r>
            <a:r>
              <a:rPr lang="sv-SE" sz="1000">
                <a:solidFill>
                  <a:schemeClr val="tx1"/>
                </a:solidFill>
              </a:rPr>
              <a:t>– Övergripande</a:t>
            </a:r>
            <a:endParaRPr lang="sv-SE" sz="1000" dirty="0">
              <a:solidFill>
                <a:schemeClr val="tx1"/>
              </a:solidFill>
            </a:endParaRPr>
          </a:p>
        </p:txBody>
      </p:sp>
    </p:spTree>
    <p:extLst>
      <p:ext uri="{BB962C8B-B14F-4D97-AF65-F5344CB8AC3E}">
        <p14:creationId xmlns:p14="http://schemas.microsoft.com/office/powerpoint/2010/main" val="413383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xmlns="" id="{4AF63DEC-A113-C748-B054-84B890B0B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xmlns=""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sz="2667" dirty="0"/>
            </a:lvl1pPr>
          </a:lstStyle>
          <a:p>
            <a:r>
              <a:rPr lang="sv-SE" dirty="0"/>
              <a:t>Rubrik</a:t>
            </a:r>
            <a:endParaRPr lang="en-GB" dirty="0"/>
          </a:p>
        </p:txBody>
      </p:sp>
      <p:sp>
        <p:nvSpPr>
          <p:cNvPr id="10" name="Frihandsfigur: Form 9">
            <a:extLst>
              <a:ext uri="{FF2B5EF4-FFF2-40B4-BE49-F238E27FC236}">
                <a16:creationId xmlns:a16="http://schemas.microsoft.com/office/drawing/2014/main" xmlns=""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rgbClr val="E5928E"/>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3" name="Platshållare för text 2">
            <a:extLst>
              <a:ext uri="{FF2B5EF4-FFF2-40B4-BE49-F238E27FC236}">
                <a16:creationId xmlns:a16="http://schemas.microsoft.com/office/drawing/2014/main" xmlns="" id="{37D06934-FD7C-489F-9886-E6DE7FA26038}"/>
              </a:ext>
            </a:extLst>
          </p:cNvPr>
          <p:cNvSpPr>
            <a:spLocks noGrp="1"/>
          </p:cNvSpPr>
          <p:nvPr>
            <p:ph type="body" sz="quarter" idx="10" hasCustomPrompt="1"/>
          </p:nvPr>
        </p:nvSpPr>
        <p:spPr>
          <a:xfrm>
            <a:off x="4944533" y="1778000"/>
            <a:ext cx="6552000" cy="4464000"/>
          </a:xfrm>
        </p:spPr>
        <p:txBody>
          <a:bodyPr/>
          <a:lstStyle>
            <a:lvl1pPr>
              <a:spcBef>
                <a:spcPts val="1333"/>
              </a:spcBef>
              <a:spcAft>
                <a:spcPts val="667"/>
              </a:spcAft>
              <a:tabLst>
                <a:tab pos="5983668" algn="r"/>
              </a:tabLst>
              <a:defRPr>
                <a:solidFill>
                  <a:schemeClr val="accent2"/>
                </a:solidFill>
              </a:defRPr>
            </a:lvl1pPr>
            <a:lvl2pPr>
              <a:spcBef>
                <a:spcPts val="0"/>
              </a:spcBef>
              <a:spcAft>
                <a:spcPts val="667"/>
              </a:spcAft>
              <a:tabLst>
                <a:tab pos="5983668" algn="r"/>
              </a:tabLst>
              <a:defRPr b="0">
                <a:solidFill>
                  <a:schemeClr val="accent2"/>
                </a:solidFill>
                <a:latin typeface="+mn-lt"/>
              </a:defRPr>
            </a:lvl2pPr>
            <a:lvl3pPr>
              <a:spcBef>
                <a:spcPts val="0"/>
              </a:spcBef>
              <a:spcAft>
                <a:spcPts val="667"/>
              </a:spcAft>
              <a:tabLst>
                <a:tab pos="5983668" algn="r"/>
              </a:tabLst>
              <a:defRPr sz="1800"/>
            </a:lvl3pPr>
            <a:lvl4pPr marL="355600" indent="0">
              <a:spcAft>
                <a:spcPts val="667"/>
              </a:spcAft>
              <a:buNone/>
              <a:tabLst>
                <a:tab pos="5983668" algn="r"/>
              </a:tabLst>
              <a:defRPr sz="1467"/>
            </a:lvl4pPr>
            <a:lvl5pPr marL="719138" indent="0">
              <a:spcAft>
                <a:spcPts val="667"/>
              </a:spcAft>
              <a:buNone/>
              <a:tabLst>
                <a:tab pos="5983668" algn="r"/>
              </a:tabLst>
              <a:defRPr sz="1067"/>
            </a:lvl5pPr>
          </a:lstStyle>
          <a:p>
            <a:pPr lvl="0"/>
            <a:r>
              <a:rPr lang="sv-SE" dirty="0"/>
              <a:t>Redigera 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xmlns="" id="{1922588F-0A3F-47D1-98F5-631B2858368F}"/>
              </a:ext>
            </a:extLst>
          </p:cNvPr>
          <p:cNvPicPr>
            <a:picLocks noChangeAspect="1"/>
          </p:cNvPicPr>
          <p:nvPr userDrawn="1"/>
        </p:nvPicPr>
        <p:blipFill>
          <a:blip r:embed="rId2"/>
          <a:stretch>
            <a:fillRect/>
          </a:stretch>
        </p:blipFill>
        <p:spPr>
          <a:xfrm>
            <a:off x="188464" y="188695"/>
            <a:ext cx="11815072" cy="6480610"/>
          </a:xfrm>
          <a:prstGeom prst="rect">
            <a:avLst/>
          </a:prstGeom>
        </p:spPr>
      </p:pic>
      <p:pic>
        <p:nvPicPr>
          <p:cNvPr id="6" name="Bildobjekt 7">
            <a:extLst>
              <a:ext uri="{FF2B5EF4-FFF2-40B4-BE49-F238E27FC236}">
                <a16:creationId xmlns:a16="http://schemas.microsoft.com/office/drawing/2014/main" xmlns="" id="{3BE4C513-F0B8-FC45-8519-110266879E9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xmlns=""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xmlns="" id="{97889442-97DA-49D5-9DFF-73913C050DC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
        <p:nvSpPr>
          <p:cNvPr id="11" name="textruta 10">
            <a:extLst>
              <a:ext uri="{FF2B5EF4-FFF2-40B4-BE49-F238E27FC236}">
                <a16:creationId xmlns:a16="http://schemas.microsoft.com/office/drawing/2014/main" xmlns="" id="{61B9A1CD-FA4C-4B33-A62F-0B5D0DC8AA0E}"/>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bg1"/>
                </a:solidFill>
              </a:rPr>
              <a:t>Ronneby kommun </a:t>
            </a:r>
            <a:r>
              <a:rPr lang="sv-SE" sz="1000" dirty="0">
                <a:solidFill>
                  <a:schemeClr val="bg1"/>
                </a:solidFill>
              </a:rPr>
              <a:t>2017 </a:t>
            </a:r>
            <a:r>
              <a:rPr lang="sv-SE" sz="1000">
                <a:solidFill>
                  <a:schemeClr val="bg1"/>
                </a:solidFill>
              </a:rPr>
              <a:t>– Övergripande</a:t>
            </a:r>
            <a:endParaRPr lang="sv-SE" sz="1000"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xmlns="" id="{8228F9A8-EBBF-4A70-A171-A604A7736FF3}"/>
              </a:ext>
            </a:extLst>
          </p:cNvPr>
          <p:cNvPicPr>
            <a:picLocks noChangeAspect="1"/>
          </p:cNvPicPr>
          <p:nvPr userDrawn="1"/>
        </p:nvPicPr>
        <p:blipFill>
          <a:blip r:embed="rId2"/>
          <a:stretch>
            <a:fillRect/>
          </a:stretch>
        </p:blipFill>
        <p:spPr>
          <a:xfrm>
            <a:off x="188464" y="188695"/>
            <a:ext cx="11815072" cy="6480610"/>
          </a:xfrm>
          <a:prstGeom prst="rect">
            <a:avLst/>
          </a:prstGeom>
        </p:spPr>
      </p:pic>
      <p:pic>
        <p:nvPicPr>
          <p:cNvPr id="6" name="Bildobjekt 7">
            <a:extLst>
              <a:ext uri="{FF2B5EF4-FFF2-40B4-BE49-F238E27FC236}">
                <a16:creationId xmlns:a16="http://schemas.microsoft.com/office/drawing/2014/main" xmlns="" id="{3BE4C513-F0B8-FC45-8519-110266879E9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xmlns=""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xmlns="" id="{0E9D0158-50E6-4BE3-9B57-E3EB1E36905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
        <p:nvSpPr>
          <p:cNvPr id="11" name="textruta 10">
            <a:extLst>
              <a:ext uri="{FF2B5EF4-FFF2-40B4-BE49-F238E27FC236}">
                <a16:creationId xmlns:a16="http://schemas.microsoft.com/office/drawing/2014/main" xmlns="" id="{A6EB536C-6201-4E03-A913-6A7889E20404}"/>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bg1"/>
                </a:solidFill>
              </a:rPr>
              <a:t>Ronneby kommun </a:t>
            </a:r>
            <a:r>
              <a:rPr lang="sv-SE" sz="1000" dirty="0">
                <a:solidFill>
                  <a:schemeClr val="bg1"/>
                </a:solidFill>
              </a:rPr>
              <a:t>2017 </a:t>
            </a:r>
            <a:r>
              <a:rPr lang="sv-SE" sz="1000">
                <a:solidFill>
                  <a:schemeClr val="bg1"/>
                </a:solidFill>
              </a:rPr>
              <a:t>– Övergripande</a:t>
            </a:r>
            <a:endParaRPr lang="sv-SE" sz="1000"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xmlns="" id="{D00C9290-CB9D-4E23-BAFC-6466DFDDD598}"/>
              </a:ext>
            </a:extLst>
          </p:cNvPr>
          <p:cNvPicPr>
            <a:picLocks noChangeAspect="1"/>
          </p:cNvPicPr>
          <p:nvPr userDrawn="1"/>
        </p:nvPicPr>
        <p:blipFill>
          <a:blip r:embed="rId2"/>
          <a:stretch>
            <a:fillRect/>
          </a:stretch>
        </p:blipFill>
        <p:spPr>
          <a:xfrm>
            <a:off x="188464" y="188695"/>
            <a:ext cx="11815072" cy="6480610"/>
          </a:xfrm>
          <a:prstGeom prst="rect">
            <a:avLst/>
          </a:prstGeom>
        </p:spPr>
      </p:pic>
      <p:pic>
        <p:nvPicPr>
          <p:cNvPr id="6" name="Bildobjekt 7">
            <a:extLst>
              <a:ext uri="{FF2B5EF4-FFF2-40B4-BE49-F238E27FC236}">
                <a16:creationId xmlns:a16="http://schemas.microsoft.com/office/drawing/2014/main" xmlns="" id="{3BE4C513-F0B8-FC45-8519-110266879E9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xmlns=""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xmlns="" id="{265B1EC7-9BED-4441-8AB0-466152213015}"/>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
        <p:nvSpPr>
          <p:cNvPr id="11" name="textruta 10">
            <a:extLst>
              <a:ext uri="{FF2B5EF4-FFF2-40B4-BE49-F238E27FC236}">
                <a16:creationId xmlns:a16="http://schemas.microsoft.com/office/drawing/2014/main" xmlns="" id="{E261CE44-713E-4E5C-BF1B-F2CC66B22EB3}"/>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bg1"/>
                </a:solidFill>
              </a:rPr>
              <a:t>Ronneby kommun </a:t>
            </a:r>
            <a:r>
              <a:rPr lang="sv-SE" sz="1000" dirty="0">
                <a:solidFill>
                  <a:schemeClr val="bg1"/>
                </a:solidFill>
              </a:rPr>
              <a:t>2017 </a:t>
            </a:r>
            <a:r>
              <a:rPr lang="sv-SE" sz="1000">
                <a:solidFill>
                  <a:schemeClr val="bg1"/>
                </a:solidFill>
              </a:rPr>
              <a:t>– Övergripande</a:t>
            </a:r>
            <a:endParaRPr lang="sv-SE" sz="1000"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xmlns="" id="{20BD4034-66F3-4F97-B1DD-7D9C324AB607}"/>
              </a:ext>
            </a:extLst>
          </p:cNvPr>
          <p:cNvPicPr>
            <a:picLocks noChangeAspect="1"/>
          </p:cNvPicPr>
          <p:nvPr userDrawn="1"/>
        </p:nvPicPr>
        <p:blipFill>
          <a:blip r:embed="rId2"/>
          <a:stretch>
            <a:fillRect/>
          </a:stretch>
        </p:blipFill>
        <p:spPr>
          <a:xfrm>
            <a:off x="188464" y="188695"/>
            <a:ext cx="11815072" cy="6480610"/>
          </a:xfrm>
          <a:prstGeom prst="rect">
            <a:avLst/>
          </a:prstGeom>
        </p:spPr>
      </p:pic>
      <p:pic>
        <p:nvPicPr>
          <p:cNvPr id="6" name="Bildobjekt 7">
            <a:extLst>
              <a:ext uri="{FF2B5EF4-FFF2-40B4-BE49-F238E27FC236}">
                <a16:creationId xmlns:a16="http://schemas.microsoft.com/office/drawing/2014/main" xmlns="" id="{3BE4C513-F0B8-FC45-8519-110266879E9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xmlns=""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xmlns="" id="{3854192E-E81D-40DF-A46D-A2FC4EFA1D9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
        <p:nvSpPr>
          <p:cNvPr id="11" name="textruta 10">
            <a:extLst>
              <a:ext uri="{FF2B5EF4-FFF2-40B4-BE49-F238E27FC236}">
                <a16:creationId xmlns:a16="http://schemas.microsoft.com/office/drawing/2014/main" xmlns="" id="{CDF74B2F-4878-4D6B-B8E9-2C21336F2A99}"/>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bg1"/>
                </a:solidFill>
              </a:rPr>
              <a:t>Ronneby kommun </a:t>
            </a:r>
            <a:r>
              <a:rPr lang="sv-SE" sz="1000" dirty="0">
                <a:solidFill>
                  <a:schemeClr val="bg1"/>
                </a:solidFill>
              </a:rPr>
              <a:t>2017 </a:t>
            </a:r>
            <a:r>
              <a:rPr lang="sv-SE" sz="1000">
                <a:solidFill>
                  <a:schemeClr val="bg1"/>
                </a:solidFill>
              </a:rPr>
              <a:t>– Övergripande</a:t>
            </a:r>
            <a:endParaRPr lang="sv-SE" sz="1000"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xmlns=""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xmlns="" id="{5B2CD26C-BD55-CF44-9999-05796A1DB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xmlns="" id="{D50546EB-4B6D-3F47-B7A5-BB23C38F69DD}"/>
              </a:ext>
            </a:extLst>
          </p:cNvPr>
          <p:cNvSpPr>
            <a:spLocks noGrp="1"/>
          </p:cNvSpPr>
          <p:nvPr>
            <p:ph type="title" hasCustomPrompt="1"/>
          </p:nvPr>
        </p:nvSpPr>
        <p:spPr>
          <a:xfrm>
            <a:off x="959999" y="2784004"/>
            <a:ext cx="9599999"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xmlns=""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xmlns="" id="{0F907923-8753-4A24-8AF5-7B7924905921}"/>
              </a:ext>
            </a:extLst>
          </p:cNvPr>
          <p:cNvSpPr txBox="1"/>
          <p:nvPr userDrawn="1"/>
        </p:nvSpPr>
        <p:spPr>
          <a:xfrm>
            <a:off x="343524" y="6213658"/>
            <a:ext cx="442750" cy="300210"/>
          </a:xfrm>
          <a:prstGeom prst="rect">
            <a:avLst/>
          </a:prstGeom>
          <a:noFill/>
        </p:spPr>
        <p:txBody>
          <a:bodyPr wrap="none" rtlCol="0">
            <a:spAutoFit/>
          </a:bodyPr>
          <a:lstStyle/>
          <a:p>
            <a:fld id="{04CB87D4-4F37-4919-AFF3-B06B627DF141}" type="slidenum">
              <a:rPr lang="sv-SE" smtClean="0">
                <a:solidFill>
                  <a:schemeClr val="tx1"/>
                </a:solidFill>
              </a:rPr>
              <a:t>‹#›</a:t>
            </a:fld>
            <a:endParaRPr lang="sv-SE" dirty="0">
              <a:solidFill>
                <a:schemeClr val="tx1"/>
              </a:solidFill>
            </a:endParaRPr>
          </a:p>
        </p:txBody>
      </p:sp>
      <p:sp>
        <p:nvSpPr>
          <p:cNvPr id="11" name="textruta 10">
            <a:extLst>
              <a:ext uri="{FF2B5EF4-FFF2-40B4-BE49-F238E27FC236}">
                <a16:creationId xmlns:a16="http://schemas.microsoft.com/office/drawing/2014/main" xmlns="" id="{1308A9C2-206F-48F1-8E4C-DCCADCC1D5AD}"/>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tx1"/>
                </a:solidFill>
              </a:rPr>
              <a:t>Ronneby kommun </a:t>
            </a:r>
            <a:r>
              <a:rPr lang="sv-SE" sz="1000" dirty="0">
                <a:solidFill>
                  <a:schemeClr val="tx1"/>
                </a:solidFill>
              </a:rPr>
              <a:t>2017 </a:t>
            </a:r>
            <a:r>
              <a:rPr lang="sv-SE" sz="1000">
                <a:solidFill>
                  <a:schemeClr val="tx1"/>
                </a:solidFill>
              </a:rPr>
              <a:t>– Övergripande</a:t>
            </a:r>
            <a:endParaRPr lang="sv-SE" sz="1000" dirty="0">
              <a:solidFill>
                <a:schemeClr val="tx1"/>
              </a:solidFill>
            </a:endParaRPr>
          </a:p>
        </p:txBody>
      </p:sp>
    </p:spTree>
    <p:extLst>
      <p:ext uri="{BB962C8B-B14F-4D97-AF65-F5344CB8AC3E}">
        <p14:creationId xmlns:p14="http://schemas.microsoft.com/office/powerpoint/2010/main" val="15752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sp>
        <p:nvSpPr>
          <p:cNvPr id="11" name="Frihandsfigur: Form 10">
            <a:extLst>
              <a:ext uri="{FF2B5EF4-FFF2-40B4-BE49-F238E27FC236}">
                <a16:creationId xmlns:a16="http://schemas.microsoft.com/office/drawing/2014/main" xmlns="" id="{45E49C1A-9DF1-4B98-9A65-89C22008DDD1}"/>
              </a:ext>
            </a:extLst>
          </p:cNvPr>
          <p:cNvSpPr/>
          <p:nvPr userDrawn="1"/>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pic>
        <p:nvPicPr>
          <p:cNvPr id="8" name="Bildobjekt 125">
            <a:extLst>
              <a:ext uri="{FF2B5EF4-FFF2-40B4-BE49-F238E27FC236}">
                <a16:creationId xmlns:a16="http://schemas.microsoft.com/office/drawing/2014/main" xmlns="" id="{5B2CD26C-BD55-CF44-9999-05796A1DB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xmlns="" id="{D50546EB-4B6D-3F47-B7A5-BB23C38F69DD}"/>
              </a:ext>
            </a:extLst>
          </p:cNvPr>
          <p:cNvSpPr>
            <a:spLocks noGrp="1"/>
          </p:cNvSpPr>
          <p:nvPr>
            <p:ph type="title" hasCustomPrompt="1"/>
          </p:nvPr>
        </p:nvSpPr>
        <p:spPr>
          <a:xfrm>
            <a:off x="960000" y="2784004"/>
            <a:ext cx="96012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xmlns="" id="{620102BE-00C2-A14F-B67C-AD89581E95B6}"/>
              </a:ext>
            </a:extLst>
          </p:cNvPr>
          <p:cNvSpPr>
            <a:spLocks noGrp="1"/>
          </p:cNvSpPr>
          <p:nvPr>
            <p:ph type="body" sz="half" idx="2" hasCustomPrompt="1"/>
          </p:nvPr>
        </p:nvSpPr>
        <p:spPr>
          <a:xfrm>
            <a:off x="959999" y="3475356"/>
            <a:ext cx="96012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xmlns="" id="{3581D33F-B960-43EB-95A7-7BF51D9D807B}"/>
              </a:ext>
            </a:extLst>
          </p:cNvPr>
          <p:cNvSpPr txBox="1"/>
          <p:nvPr userDrawn="1"/>
        </p:nvSpPr>
        <p:spPr>
          <a:xfrm>
            <a:off x="343524" y="6213658"/>
            <a:ext cx="442750" cy="300210"/>
          </a:xfrm>
          <a:prstGeom prst="rect">
            <a:avLst/>
          </a:prstGeom>
          <a:noFill/>
        </p:spPr>
        <p:txBody>
          <a:bodyPr wrap="none" rtlCol="0">
            <a:spAutoFit/>
          </a:bodyPr>
          <a:lstStyle/>
          <a:p>
            <a:fld id="{04CB87D4-4F37-4919-AFF3-B06B627DF141}" type="slidenum">
              <a:rPr lang="sv-SE" smtClean="0">
                <a:solidFill>
                  <a:schemeClr val="tx1"/>
                </a:solidFill>
              </a:rPr>
              <a:t>‹#›</a:t>
            </a:fld>
            <a:endParaRPr lang="sv-SE" dirty="0">
              <a:solidFill>
                <a:schemeClr val="tx1"/>
              </a:solidFill>
            </a:endParaRPr>
          </a:p>
        </p:txBody>
      </p:sp>
      <p:sp>
        <p:nvSpPr>
          <p:cNvPr id="7" name="textruta 6">
            <a:extLst>
              <a:ext uri="{FF2B5EF4-FFF2-40B4-BE49-F238E27FC236}">
                <a16:creationId xmlns:a16="http://schemas.microsoft.com/office/drawing/2014/main" xmlns="" id="{6C608ED6-831E-445D-8CF2-A6E223EECF48}"/>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tx1"/>
                </a:solidFill>
              </a:rPr>
              <a:t>Ronneby kommun </a:t>
            </a:r>
            <a:r>
              <a:rPr lang="sv-SE" sz="1000" dirty="0">
                <a:solidFill>
                  <a:schemeClr val="tx1"/>
                </a:solidFill>
              </a:rPr>
              <a:t>2017 </a:t>
            </a:r>
            <a:r>
              <a:rPr lang="sv-SE" sz="1000">
                <a:solidFill>
                  <a:schemeClr val="tx1"/>
                </a:solidFill>
              </a:rPr>
              <a:t>– Övergripande</a:t>
            </a:r>
            <a:endParaRPr lang="sv-SE" sz="1000" dirty="0">
              <a:solidFill>
                <a:schemeClr val="tx1"/>
              </a:solidFill>
            </a:endParaRPr>
          </a:p>
        </p:txBody>
      </p:sp>
    </p:spTree>
    <p:extLst>
      <p:ext uri="{BB962C8B-B14F-4D97-AF65-F5344CB8AC3E}">
        <p14:creationId xmlns:p14="http://schemas.microsoft.com/office/powerpoint/2010/main" val="56125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xmlns="" id="{E1D26D09-D37D-4B52-BA65-94D722404C10}"/>
              </a:ext>
            </a:extLst>
          </p:cNvPr>
          <p:cNvSpPr/>
          <p:nvPr/>
        </p:nvSpPr>
        <p:spPr>
          <a:xfrm rot="16200000">
            <a:off x="8933419" y="249915"/>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xmlns=""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xmlns=""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44000" indent="-144000">
              <a:buFont typeface="Arial" panose="020B0604020202020204" pitchFamily="34" charset="0"/>
              <a:buChar char="•"/>
              <a:tabLst/>
              <a:defRPr lang="sv-SE" dirty="0"/>
            </a:lvl4pPr>
            <a:lvl5pPr marL="144000" indent="-144000">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xmlns="" id="{6952C3F3-C11F-5648-917C-5D4D84E3C31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xmlns="" id="{8357ABD9-A000-D641-A263-30F3B7879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xmlns=""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44000" indent="-144000">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xmlns="" id="{4A78F5DD-B669-45FF-A6B5-94F91D496E3E}"/>
              </a:ext>
            </a:extLst>
          </p:cNvPr>
          <p:cNvSpPr txBox="1"/>
          <p:nvPr userDrawn="1"/>
        </p:nvSpPr>
        <p:spPr>
          <a:xfrm>
            <a:off x="343524" y="6213658"/>
            <a:ext cx="442750" cy="300210"/>
          </a:xfrm>
          <a:prstGeom prst="rect">
            <a:avLst/>
          </a:prstGeom>
          <a:noFill/>
        </p:spPr>
        <p:txBody>
          <a:bodyPr wrap="none" rtlCol="0">
            <a:spAutoFit/>
          </a:bodyPr>
          <a:lstStyle/>
          <a:p>
            <a:fld id="{04CB87D4-4F37-4919-AFF3-B06B627DF141}" type="slidenum">
              <a:rPr lang="sv-SE" smtClean="0">
                <a:solidFill>
                  <a:schemeClr val="tx1"/>
                </a:solidFill>
              </a:rPr>
              <a:t>‹#›</a:t>
            </a:fld>
            <a:endParaRPr lang="sv-SE" dirty="0">
              <a:solidFill>
                <a:schemeClr val="tx1"/>
              </a:solidFill>
            </a:endParaRPr>
          </a:p>
        </p:txBody>
      </p:sp>
      <p:sp>
        <p:nvSpPr>
          <p:cNvPr id="14" name="textruta 13">
            <a:extLst>
              <a:ext uri="{FF2B5EF4-FFF2-40B4-BE49-F238E27FC236}">
                <a16:creationId xmlns:a16="http://schemas.microsoft.com/office/drawing/2014/main" xmlns="" id="{8011DDE6-163E-43A2-A832-F44481062BBB}"/>
              </a:ext>
            </a:extLst>
          </p:cNvPr>
          <p:cNvSpPr txBox="1"/>
          <p:nvPr userDrawn="1"/>
        </p:nvSpPr>
        <p:spPr>
          <a:xfrm>
            <a:off x="4871947" y="6240652"/>
            <a:ext cx="2448106" cy="246221"/>
          </a:xfrm>
          <a:prstGeom prst="rect">
            <a:avLst/>
          </a:prstGeom>
          <a:noFill/>
        </p:spPr>
        <p:txBody>
          <a:bodyPr wrap="none" rtlCol="0" anchor="ctr">
            <a:spAutoFit/>
          </a:bodyPr>
          <a:lstStyle/>
          <a:p>
            <a:pPr algn="ctr"/>
            <a:r>
              <a:rPr lang="sv-SE" sz="1000">
                <a:solidFill>
                  <a:schemeClr val="tx1"/>
                </a:solidFill>
              </a:rPr>
              <a:t>Ronneby kommun </a:t>
            </a:r>
            <a:r>
              <a:rPr lang="sv-SE" sz="1000" dirty="0">
                <a:solidFill>
                  <a:schemeClr val="tx1"/>
                </a:solidFill>
              </a:rPr>
              <a:t>2017 </a:t>
            </a:r>
            <a:r>
              <a:rPr lang="sv-SE" sz="1000">
                <a:solidFill>
                  <a:schemeClr val="tx1"/>
                </a:solidFill>
              </a:rPr>
              <a:t>– Övergripande</a:t>
            </a:r>
            <a:endParaRPr lang="sv-SE" sz="1000" dirty="0">
              <a:solidFill>
                <a:schemeClr val="tx1"/>
              </a:solidFill>
            </a:endParaRPr>
          </a:p>
        </p:txBody>
      </p:sp>
    </p:spTree>
    <p:extLst>
      <p:ext uri="{BB962C8B-B14F-4D97-AF65-F5344CB8AC3E}">
        <p14:creationId xmlns:p14="http://schemas.microsoft.com/office/powerpoint/2010/main" val="382681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r>
              <a:rPr lang="sv-SE" dirty="0"/>
              <a:t>Rubrikformat i mall</a:t>
            </a:r>
          </a:p>
        </p:txBody>
      </p:sp>
      <p:sp>
        <p:nvSpPr>
          <p:cNvPr id="3" name="Platshållare för text 2">
            <a:extLst>
              <a:ext uri="{FF2B5EF4-FFF2-40B4-BE49-F238E27FC236}">
                <a16:creationId xmlns:a16="http://schemas.microsoft.com/office/drawing/2014/main" xmlns="" id="{E6EA8109-062C-42E1-8E29-EE878576C8DC}"/>
              </a:ext>
            </a:extLst>
          </p:cNvPr>
          <p:cNvSpPr>
            <a:spLocks noGrp="1"/>
          </p:cNvSpPr>
          <p:nvPr>
            <p:ph type="body" idx="1"/>
          </p:nvPr>
        </p:nvSpPr>
        <p:spPr>
          <a:xfrm>
            <a:off x="838200" y="1579811"/>
            <a:ext cx="10515600" cy="4596625"/>
          </a:xfrm>
          <a:prstGeom prst="rect">
            <a:avLst/>
          </a:prstGeom>
        </p:spPr>
        <p:txBody>
          <a:bodyPr vert="horz" lIns="91440" tIns="45720" rIns="91440" bIns="45720" rtlCol="0">
            <a:noAutofit/>
          </a:bodyPr>
          <a:lstStyle/>
          <a:p>
            <a:pPr lvl="0"/>
            <a:r>
              <a:rPr lang="sv-SE" dirty="0"/>
              <a:t>Format för bakgrundstext, nivå ett</a:t>
            </a:r>
          </a:p>
          <a:p>
            <a:pPr lvl="1"/>
            <a:r>
              <a:rPr lang="sv-SE" dirty="0"/>
              <a:t>Nivå två</a:t>
            </a:r>
          </a:p>
          <a:p>
            <a:pPr lvl="2"/>
            <a:r>
              <a:rPr lang="sv-SE" dirty="0"/>
              <a:t>Nivå tre</a:t>
            </a:r>
          </a:p>
          <a:p>
            <a:pPr marL="143996" lvl="3" indent="-143996"/>
            <a:r>
              <a:rPr lang="sv-SE" dirty="0"/>
              <a:t>Nivå fyra</a:t>
            </a:r>
          </a:p>
          <a:p>
            <a:pPr marL="120642" lvl="4" indent="-120642"/>
            <a:r>
              <a:rPr lang="sv-SE" dirty="0"/>
              <a:t>Nivå fem</a:t>
            </a:r>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69" r:id="rId4"/>
    <p:sldLayoutId id="2147483670" r:id="rId5"/>
    <p:sldLayoutId id="2147483671" r:id="rId6"/>
    <p:sldLayoutId id="2147483673" r:id="rId7"/>
    <p:sldLayoutId id="2147483686" r:id="rId8"/>
    <p:sldLayoutId id="2147483677" r:id="rId9"/>
    <p:sldLayoutId id="2147483684" r:id="rId10"/>
    <p:sldLayoutId id="2147483687" r:id="rId11"/>
  </p:sldLayoutIdLst>
  <p:txStyles>
    <p:titleStyle>
      <a:lvl1pPr algn="l" defTabSz="1219110" rtl="0" eaLnBrk="1" latinLnBrk="0" hangingPunct="1">
        <a:lnSpc>
          <a:spcPct val="90000"/>
        </a:lnSpc>
        <a:spcBef>
          <a:spcPct val="0"/>
        </a:spcBef>
        <a:buNone/>
        <a:defRPr sz="4000" b="0" kern="1200" baseline="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40" rtl="0" eaLnBrk="1" latinLnBrk="0" hangingPunct="1">
        <a:lnSpc>
          <a:spcPct val="100000"/>
        </a:lnSpc>
        <a:spcBef>
          <a:spcPts val="2400"/>
        </a:spcBef>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600"/>
        </a:spcBef>
        <a:buFont typeface="Arial" panose="020B0604020202020204" pitchFamily="34" charset="0"/>
        <a:buNone/>
        <a:defRPr lang="sv-SE" sz="1600" kern="1200" dirty="0">
          <a:solidFill>
            <a:schemeClr val="tx1"/>
          </a:solidFill>
          <a:latin typeface="+mn-lt"/>
          <a:ea typeface="+mn-ea"/>
          <a:cs typeface="+mn-cs"/>
        </a:defRPr>
      </a:lvl3pPr>
      <a:lvl4pPr marL="177800" indent="-177800" algn="l" defTabSz="1219140" rtl="0" eaLnBrk="1" latinLnBrk="0" hangingPunct="1">
        <a:lnSpc>
          <a:spcPct val="100000"/>
        </a:lnSpc>
        <a:spcBef>
          <a:spcPts val="600"/>
        </a:spcBef>
        <a:spcAft>
          <a:spcPts val="300"/>
        </a:spcAft>
        <a:buFont typeface="Arial" panose="020B0604020202020204" pitchFamily="34" charset="0"/>
        <a:buChar char="•"/>
        <a:defRPr lang="sv-SE" sz="1800" kern="1200" dirty="0">
          <a:solidFill>
            <a:schemeClr val="tx1"/>
          </a:solidFill>
          <a:latin typeface="+mn-lt"/>
          <a:ea typeface="+mn-ea"/>
          <a:cs typeface="+mn-cs"/>
        </a:defRPr>
      </a:lvl4pPr>
      <a:lvl5pPr marL="93663" indent="-93663" algn="l" defTabSz="1219140" rtl="0" eaLnBrk="1" latinLnBrk="0" hangingPunct="1">
        <a:lnSpc>
          <a:spcPct val="100000"/>
        </a:lnSpc>
        <a:spcBef>
          <a:spcPts val="600"/>
        </a:spcBef>
        <a:spcAft>
          <a:spcPts val="300"/>
        </a:spcAft>
        <a:buFont typeface="Arial" panose="020B0604020202020204" pitchFamily="34" charset="0"/>
        <a:buChar char="•"/>
        <a:defRPr lang="sv-SE" sz="16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0.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image" Target="../media/image31.em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25.emf"/><Relationship Id="rId2" Type="http://schemas.openxmlformats.org/officeDocument/2006/relationships/image" Target="../media/image32.emf"/><Relationship Id="rId1" Type="http://schemas.openxmlformats.org/officeDocument/2006/relationships/slideLayout" Target="../slideLayouts/slideLayout10.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image" Target="../media/image42.emf"/><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25.emf"/><Relationship Id="rId2" Type="http://schemas.openxmlformats.org/officeDocument/2006/relationships/image" Target="../media/image43.emf"/><Relationship Id="rId1" Type="http://schemas.openxmlformats.org/officeDocument/2006/relationships/slideLayout" Target="../slideLayouts/slideLayout10.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8.e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9.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image" Target="../media/image53.emf"/><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25.emf"/><Relationship Id="rId2" Type="http://schemas.openxmlformats.org/officeDocument/2006/relationships/image" Target="../media/image54.emf"/><Relationship Id="rId1" Type="http://schemas.openxmlformats.org/officeDocument/2006/relationships/slideLayout" Target="../slideLayouts/slideLayout10.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60.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image" Target="../media/image64.emf"/><Relationship Id="rId4" Type="http://schemas.openxmlformats.org/officeDocument/2006/relationships/image" Target="../media/image63.emf"/></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7" Type="http://schemas.openxmlformats.org/officeDocument/2006/relationships/image" Target="../media/image25.emf"/><Relationship Id="rId2" Type="http://schemas.openxmlformats.org/officeDocument/2006/relationships/image" Target="../media/image65.emf"/><Relationship Id="rId1" Type="http://schemas.openxmlformats.org/officeDocument/2006/relationships/slideLayout" Target="../slideLayouts/slideLayout10.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70.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71.e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image" Target="../media/image75.emf"/><Relationship Id="rId4" Type="http://schemas.openxmlformats.org/officeDocument/2006/relationships/image" Target="../media/image74.emf"/></Relationships>
</file>

<file path=ppt/slides/_rels/slide45.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25.emf"/><Relationship Id="rId2" Type="http://schemas.openxmlformats.org/officeDocument/2006/relationships/image" Target="../media/image76.emf"/><Relationship Id="rId1" Type="http://schemas.openxmlformats.org/officeDocument/2006/relationships/slideLayout" Target="../slideLayouts/slideLayout10.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www.origogroup.com/" TargetMode="Externa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xmlns="" id="{7C1367E1-22B9-468B-8C4B-AB80FF67D1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137" r="16137"/>
          <a:stretch>
            <a:fillRect/>
          </a:stretch>
        </p:blipFill>
        <p:spPr/>
      </p:pic>
      <p:sp>
        <p:nvSpPr>
          <p:cNvPr id="3" name="Platshållare för text 2">
            <a:extLst>
              <a:ext uri="{FF2B5EF4-FFF2-40B4-BE49-F238E27FC236}">
                <a16:creationId xmlns:a16="http://schemas.microsoft.com/office/drawing/2014/main" xmlns="" id="{28D16D83-41E1-43DA-AEC6-39E18F28E85E}"/>
              </a:ext>
            </a:extLst>
          </p:cNvPr>
          <p:cNvSpPr>
            <a:spLocks noGrp="1"/>
          </p:cNvSpPr>
          <p:nvPr>
            <p:ph type="body" sz="half" idx="10"/>
          </p:nvPr>
        </p:nvSpPr>
        <p:spPr>
          <a:xfrm>
            <a:off x="7468665" y="5976480"/>
            <a:ext cx="1581331" cy="321120"/>
          </a:xfrm>
        </p:spPr>
        <p:txBody>
          <a:bodyPr/>
          <a:lstStyle/>
          <a:p>
            <a:r>
              <a:rPr lang="sv-SE" dirty="0"/>
              <a:t>April 2018</a:t>
            </a:r>
          </a:p>
        </p:txBody>
      </p:sp>
      <p:sp>
        <p:nvSpPr>
          <p:cNvPr id="6" name="Platshållare för text 5">
            <a:extLst>
              <a:ext uri="{FF2B5EF4-FFF2-40B4-BE49-F238E27FC236}">
                <a16:creationId xmlns:a16="http://schemas.microsoft.com/office/drawing/2014/main" xmlns="" id="{70D07FF2-B1D9-4A29-AEC6-6EA2223348B3}"/>
              </a:ext>
            </a:extLst>
          </p:cNvPr>
          <p:cNvSpPr>
            <a:spLocks noGrp="1"/>
          </p:cNvSpPr>
          <p:nvPr>
            <p:ph type="body" sz="half" idx="2"/>
          </p:nvPr>
        </p:nvSpPr>
        <p:spPr/>
        <p:txBody>
          <a:bodyPr/>
          <a:lstStyle/>
          <a:p>
            <a:pPr algn="r"/>
            <a:r>
              <a:rPr lang="sv-SE" dirty="0"/>
              <a:t>Uppföljning av kommunens service (NKI)</a:t>
            </a:r>
          </a:p>
          <a:p>
            <a:pPr algn="r"/>
            <a:r>
              <a:rPr lang="sv-SE" dirty="0"/>
              <a:t>Mätperiod ärenden: 2017 (helår)</a:t>
            </a:r>
          </a:p>
          <a:p>
            <a:pPr lvl="1" algn="r"/>
            <a:r>
              <a:rPr lang="sv-SE"/>
              <a:t>Ronneby kommun</a:t>
            </a:r>
            <a:endParaRPr lang="sv-SE" dirty="0"/>
          </a:p>
          <a:p>
            <a:pPr algn="r"/>
            <a:r>
              <a:rPr lang="sv-SE"/>
              <a:t>Övergripande</a:t>
            </a:r>
            <a:endParaRPr lang="sv-SE" dirty="0"/>
          </a:p>
        </p:txBody>
      </p:sp>
      <p:sp>
        <p:nvSpPr>
          <p:cNvPr id="7" name="Rubrik 6">
            <a:extLst>
              <a:ext uri="{FF2B5EF4-FFF2-40B4-BE49-F238E27FC236}">
                <a16:creationId xmlns:a16="http://schemas.microsoft.com/office/drawing/2014/main" xmlns="" id="{3938DA0B-B311-4862-88C5-3B07A00E71F8}"/>
              </a:ext>
            </a:extLst>
          </p:cNvPr>
          <p:cNvSpPr>
            <a:spLocks noGrp="1"/>
          </p:cNvSpPr>
          <p:nvPr>
            <p:ph type="title"/>
          </p:nvPr>
        </p:nvSpPr>
        <p:spPr>
          <a:xfrm>
            <a:off x="7111999" y="2320761"/>
            <a:ext cx="4580013" cy="1325033"/>
          </a:xfrm>
        </p:spPr>
        <p:txBody>
          <a:bodyPr/>
          <a:lstStyle/>
          <a:p>
            <a:r>
              <a:rPr lang="sv-SE" dirty="0"/>
              <a:t>Löpande insikt</a:t>
            </a:r>
          </a:p>
        </p:txBody>
      </p:sp>
    </p:spTree>
    <p:extLst>
      <p:ext uri="{BB962C8B-B14F-4D97-AF65-F5344CB8AC3E}">
        <p14:creationId xmlns:p14="http://schemas.microsoft.com/office/powerpoint/2010/main" val="393221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6BBDEA2-F858-4E7F-B545-2EF6451095B2}"/>
              </a:ext>
            </a:extLst>
          </p:cNvPr>
          <p:cNvSpPr>
            <a:spLocks noGrp="1"/>
          </p:cNvSpPr>
          <p:nvPr>
            <p:ph type="title"/>
          </p:nvPr>
        </p:nvSpPr>
        <p:spPr/>
        <p:txBody>
          <a:bodyPr/>
          <a:lstStyle/>
          <a:p>
            <a:r>
              <a:rPr lang="sv-SE" dirty="0"/>
              <a:t>Totalt</a:t>
            </a:r>
            <a:br>
              <a:rPr lang="sv-SE" dirty="0"/>
            </a:br>
            <a:r>
              <a:rPr lang="sv-SE" dirty="0"/>
              <a:t>Samtliga frågors svarsfördelning</a:t>
            </a:r>
          </a:p>
        </p:txBody>
      </p:sp>
      <p:pic>
        <p:nvPicPr>
          <p:cNvPr id="4" name="Bildobjekt 3">
            <a:extLst>
              <a:ext uri="{FF2B5EF4-FFF2-40B4-BE49-F238E27FC236}">
                <a16:creationId xmlns:a16="http://schemas.microsoft.com/office/drawing/2014/main" xmlns="" id="{C05876BC-D3AA-42E6-8791-3A8FF667471B}"/>
              </a:ext>
            </a:extLst>
          </p:cNvPr>
          <p:cNvPicPr/>
          <p:nvPr>
            <p:extLst/>
          </p:nvPr>
        </p:nvPicPr>
        <p:blipFill>
          <a:blip r:embed="rId2"/>
          <a:stretch>
            <a:fillRect/>
          </a:stretch>
        </p:blipFill>
        <p:spPr>
          <a:xfrm>
            <a:off x="750888" y="1208088"/>
            <a:ext cx="11134725" cy="5086350"/>
          </a:xfrm>
          <a:prstGeom prst="rect">
            <a:avLst/>
          </a:prstGeom>
        </p:spPr>
      </p:pic>
    </p:spTree>
    <p:extLst>
      <p:ext uri="{BB962C8B-B14F-4D97-AF65-F5344CB8AC3E}">
        <p14:creationId xmlns:p14="http://schemas.microsoft.com/office/powerpoint/2010/main" val="106330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Totalt</a:t>
            </a:r>
            <a:br>
              <a:rPr lang="sv-SE" dirty="0"/>
            </a:br>
            <a:r>
              <a:rPr lang="sv-SE" dirty="0"/>
              <a:t>Effektmått och förklaringsgrad</a:t>
            </a:r>
          </a:p>
        </p:txBody>
      </p:sp>
      <p:sp>
        <p:nvSpPr>
          <p:cNvPr id="7" name="Platshållare för text 6">
            <a:extLst>
              <a:ext uri="{FF2B5EF4-FFF2-40B4-BE49-F238E27FC236}">
                <a16:creationId xmlns:a16="http://schemas.microsoft.com/office/drawing/2014/main" xmlns="" id="{9C893BAA-6EDF-4F0C-94C2-20764E9E43E5}"/>
              </a:ext>
            </a:extLst>
          </p:cNvPr>
          <p:cNvSpPr>
            <a:spLocks noGrp="1"/>
          </p:cNvSpPr>
          <p:nvPr>
            <p:ph type="body" sz="half" idx="11"/>
          </p:nvPr>
        </p:nvSpPr>
        <p:spPr>
          <a:xfrm>
            <a:off x="7416800" y="1440000"/>
            <a:ext cx="3993152" cy="4742400"/>
          </a:xfrm>
        </p:spPr>
        <p:txBody>
          <a:bodyPr/>
          <a:lstStyle/>
          <a:p>
            <a:pPr lvl="2"/>
            <a:r>
              <a:rPr lang="sv-SE" dirty="0"/>
              <a:t>Effektmåtten visar i vilken utsträckning respektive serviceområde påverkar det totala NKI-värdet. För att effektmått ska beräknas krävs att minst 50 kunder svarat på serviceområdenas totalfrågor samt de tre NKI-frågorna. Se bilaga ett för en mer detaljerad beskrivning av hur effektmåtten räknas fram.</a:t>
            </a:r>
          </a:p>
          <a:p>
            <a:pPr lvl="2"/>
            <a:r>
              <a:rPr lang="sv-SE" dirty="0"/>
              <a:t>Låga effektmått uppstår när kundernas betygsättning för ett serviceområde avviker från deras betygsättning av de tre NKI-frågorna (det övergripande NKI-resultatet). Man kan då anta att detta serviceområde är mindre viktigt för kundernas helhetsintryck. Ett effektmått på noll innebär dock inte att serviceområdet är helt oviktigt, utan snarare att något eller några andra serviceområden har tillmätts väldigt stor betydelse för det övergripande NKI-resultatet och att kunderna är tillfreds med nivån som serviceområdet ligger på för tillfället.</a:t>
            </a:r>
          </a:p>
          <a:p>
            <a:pPr lvl="2"/>
            <a:r>
              <a:rPr lang="sv-SE" dirty="0"/>
              <a:t>R2 är ett mått på i vilken grad frågorna under respektive serviceområde förklarar det övergripande NKI-värdet. R2-värdet </a:t>
            </a:r>
            <a:r>
              <a:rPr lang="sv-SE"/>
              <a:t>för Ronneby kommun är 0,87, </a:t>
            </a:r>
            <a:r>
              <a:rPr lang="sv-SE" dirty="0"/>
              <a:t>vilket är en mycket hög förklaringsgrad. Ett lägre R2 indikerar att det finns faktorer eller omständigheter som påverkar NKI-värdet som inte har täckts in av enkätens frågor. Exempelvis en negativ debatt om kommunen i lokala media som inte har något med servicen i myndighetsutövningen att göra.</a:t>
            </a:r>
          </a:p>
        </p:txBody>
      </p:sp>
      <p:pic>
        <p:nvPicPr>
          <p:cNvPr id="5" name="Bildobjekt 4">
            <a:extLst>
              <a:ext uri="{FF2B5EF4-FFF2-40B4-BE49-F238E27FC236}">
                <a16:creationId xmlns:a16="http://schemas.microsoft.com/office/drawing/2014/main" xmlns="" id="{4090892E-356B-4B2A-8775-9A5E54C9AF91}"/>
              </a:ext>
            </a:extLst>
          </p:cNvPr>
          <p:cNvPicPr/>
          <p:nvPr>
            <p:extLst/>
          </p:nvPr>
        </p:nvPicPr>
        <p:blipFill>
          <a:blip r:embed="rId2"/>
          <a:stretch>
            <a:fillRect/>
          </a:stretch>
        </p:blipFill>
        <p:spPr>
          <a:xfrm>
            <a:off x="1635358" y="1820475"/>
            <a:ext cx="4933950" cy="3981450"/>
          </a:xfrm>
          <a:prstGeom prst="rect">
            <a:avLst/>
          </a:prstGeom>
        </p:spPr>
      </p:pic>
      <p:pic>
        <p:nvPicPr>
          <p:cNvPr id="6" name="Bildobjekt 5">
            <a:extLst>
              <a:ext uri="{FF2B5EF4-FFF2-40B4-BE49-F238E27FC236}">
                <a16:creationId xmlns:a16="http://schemas.microsoft.com/office/drawing/2014/main" xmlns="" id="{14540268-4CBC-46B8-A1DB-B9829C1B3487}"/>
              </a:ext>
            </a:extLst>
          </p:cNvPr>
          <p:cNvPicPr/>
          <p:nvPr>
            <p:extLst/>
          </p:nvPr>
        </p:nvPicPr>
        <p:blipFill>
          <a:blip r:embed="rId3"/>
          <a:stretch>
            <a:fillRect/>
          </a:stretch>
        </p:blipFill>
        <p:spPr>
          <a:xfrm>
            <a:off x="11668125" y="73025"/>
            <a:ext cx="438150" cy="200025"/>
          </a:xfrm>
          <a:prstGeom prst="rect">
            <a:avLst/>
          </a:prstGeom>
        </p:spPr>
      </p:pic>
    </p:spTree>
    <p:extLst>
      <p:ext uri="{BB962C8B-B14F-4D97-AF65-F5344CB8AC3E}">
        <p14:creationId xmlns:p14="http://schemas.microsoft.com/office/powerpoint/2010/main" val="297037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Totalt</a:t>
            </a:r>
            <a:br>
              <a:rPr lang="sv-SE" dirty="0"/>
            </a:br>
            <a:r>
              <a:rPr lang="sv-SE" dirty="0"/>
              <a:t>Prioriteringsmatris</a:t>
            </a:r>
          </a:p>
        </p:txBody>
      </p:sp>
      <p:sp>
        <p:nvSpPr>
          <p:cNvPr id="7" name="Platshållare för text 6">
            <a:extLst>
              <a:ext uri="{FF2B5EF4-FFF2-40B4-BE49-F238E27FC236}">
                <a16:creationId xmlns:a16="http://schemas.microsoft.com/office/drawing/2014/main" xmlns="" id="{9C893BAA-6EDF-4F0C-94C2-20764E9E43E5}"/>
              </a:ext>
            </a:extLst>
          </p:cNvPr>
          <p:cNvSpPr>
            <a:spLocks noGrp="1"/>
          </p:cNvSpPr>
          <p:nvPr>
            <p:ph type="body" sz="half" idx="11"/>
          </p:nvPr>
        </p:nvSpPr>
        <p:spPr>
          <a:xfrm>
            <a:off x="7416800" y="1440000"/>
            <a:ext cx="3993152" cy="4742400"/>
          </a:xfrm>
        </p:spPr>
        <p:txBody>
          <a:bodyPr/>
          <a:lstStyle/>
          <a:p>
            <a:pPr lvl="1"/>
            <a:r>
              <a:rPr lang="sv-SE" dirty="0"/>
              <a:t>I prioriteringsmatrisen delas de sex serviceområdena in i fyra olika kategorier baserade på betygsindex och effektmått enligt följande:</a:t>
            </a:r>
          </a:p>
          <a:p>
            <a:r>
              <a:rPr lang="sv-SE" b="1" dirty="0">
                <a:solidFill>
                  <a:schemeClr val="accent3">
                    <a:lumMod val="75000"/>
                  </a:schemeClr>
                </a:solidFill>
              </a:rPr>
              <a:t>Vårda</a:t>
            </a:r>
            <a:r>
              <a:rPr lang="sv-SE" dirty="0"/>
              <a:t> – Serviceområden inom denna kategori upplevs som viktiga, och har också fått ett bra betyg. Detta resultat bör bibehållas och om effektmåttet är högt även förbättras.</a:t>
            </a:r>
          </a:p>
          <a:p>
            <a:r>
              <a:rPr lang="sv-SE" b="1" dirty="0">
                <a:solidFill>
                  <a:schemeClr val="accent2">
                    <a:lumMod val="75000"/>
                  </a:schemeClr>
                </a:solidFill>
              </a:rPr>
              <a:t>Prioritera</a:t>
            </a:r>
            <a:r>
              <a:rPr lang="sv-SE" dirty="0"/>
              <a:t> – Serviceområden inom denna kategori är av stor vikt att förbättra. De har hög inverkan på det totala NKI-värdet samtidigt som de ges förhållandevis låga betyg.</a:t>
            </a:r>
          </a:p>
          <a:p>
            <a:r>
              <a:rPr lang="sv-SE" b="1" dirty="0">
                <a:solidFill>
                  <a:schemeClr val="accent5">
                    <a:lumMod val="75000"/>
                  </a:schemeClr>
                </a:solidFill>
              </a:rPr>
              <a:t>Lägre prioritet </a:t>
            </a:r>
            <a:r>
              <a:rPr lang="sv-SE" dirty="0"/>
              <a:t>– Serviceområden med låga betyg, men med lägre påverkan på det totala NKI-värdet. Förbättringar kan vara önskvärda, men är inte lika viktiga som serviceområden inom kategorin ”Prioritera”.</a:t>
            </a:r>
          </a:p>
          <a:p>
            <a:r>
              <a:rPr lang="sv-SE" b="1" dirty="0">
                <a:solidFill>
                  <a:schemeClr val="accent6"/>
                </a:solidFill>
              </a:rPr>
              <a:t>Bevaka</a:t>
            </a:r>
            <a:r>
              <a:rPr lang="sv-SE" dirty="0"/>
              <a:t> – Serviceområden inom denna kategori kräver i dagsläget ingen direkt åtgärd, då prestationen är relativt god samtidigt som det finns viktigare områden att prioritera.</a:t>
            </a:r>
          </a:p>
        </p:txBody>
      </p:sp>
      <p:pic>
        <p:nvPicPr>
          <p:cNvPr id="4" name="Bildobjekt 3">
            <a:extLst>
              <a:ext uri="{FF2B5EF4-FFF2-40B4-BE49-F238E27FC236}">
                <a16:creationId xmlns:a16="http://schemas.microsoft.com/office/drawing/2014/main" xmlns="" id="{2438951D-4680-4D84-9848-078E129C09F6}"/>
              </a:ext>
            </a:extLst>
          </p:cNvPr>
          <p:cNvPicPr/>
          <p:nvPr>
            <p:extLst/>
          </p:nvPr>
        </p:nvPicPr>
        <p:blipFill>
          <a:blip r:embed="rId2"/>
          <a:stretch>
            <a:fillRect/>
          </a:stretch>
        </p:blipFill>
        <p:spPr>
          <a:xfrm>
            <a:off x="312021" y="1420674"/>
            <a:ext cx="6867590" cy="4810050"/>
          </a:xfrm>
          <a:prstGeom prst="rect">
            <a:avLst/>
          </a:prstGeom>
        </p:spPr>
      </p:pic>
      <p:pic>
        <p:nvPicPr>
          <p:cNvPr id="6" name="Bildobjekt 5">
            <a:extLst>
              <a:ext uri="{FF2B5EF4-FFF2-40B4-BE49-F238E27FC236}">
                <a16:creationId xmlns:a16="http://schemas.microsoft.com/office/drawing/2014/main" xmlns="" id="{F5CF2562-C8B3-4F4D-AAB4-65971BBADE51}"/>
              </a:ext>
            </a:extLst>
          </p:cNvPr>
          <p:cNvPicPr/>
          <p:nvPr>
            <p:extLst/>
          </p:nvPr>
        </p:nvPicPr>
        <p:blipFill>
          <a:blip r:embed="rId3"/>
          <a:stretch>
            <a:fillRect/>
          </a:stretch>
        </p:blipFill>
        <p:spPr>
          <a:xfrm>
            <a:off x="11668125" y="73025"/>
            <a:ext cx="438150" cy="200025"/>
          </a:xfrm>
          <a:prstGeom prst="rect">
            <a:avLst/>
          </a:prstGeom>
        </p:spPr>
      </p:pic>
    </p:spTree>
    <p:extLst>
      <p:ext uri="{BB962C8B-B14F-4D97-AF65-F5344CB8AC3E}">
        <p14:creationId xmlns:p14="http://schemas.microsoft.com/office/powerpoint/2010/main" val="149065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Totalt</a:t>
            </a:r>
            <a:br>
              <a:rPr lang="sv-SE" dirty="0"/>
            </a:br>
            <a:r>
              <a:rPr lang="sv-SE" dirty="0"/>
              <a:t>Prioritering inom serviceområde</a:t>
            </a:r>
          </a:p>
        </p:txBody>
      </p:sp>
      <p:sp>
        <p:nvSpPr>
          <p:cNvPr id="7" name="Platshållare för text 6">
            <a:extLst>
              <a:ext uri="{FF2B5EF4-FFF2-40B4-BE49-F238E27FC236}">
                <a16:creationId xmlns:a16="http://schemas.microsoft.com/office/drawing/2014/main" xmlns="" id="{9C893BAA-6EDF-4F0C-94C2-20764E9E43E5}"/>
              </a:ext>
            </a:extLst>
          </p:cNvPr>
          <p:cNvSpPr>
            <a:spLocks noGrp="1"/>
          </p:cNvSpPr>
          <p:nvPr>
            <p:ph type="body" sz="half" idx="11"/>
          </p:nvPr>
        </p:nvSpPr>
        <p:spPr>
          <a:xfrm>
            <a:off x="7416800" y="1440000"/>
            <a:ext cx="3993152" cy="4742400"/>
          </a:xfrm>
        </p:spPr>
        <p:txBody>
          <a:bodyPr/>
          <a:lstStyle/>
          <a:p>
            <a:pPr lvl="1"/>
            <a:r>
              <a:rPr lang="sv-SE" sz="1300" dirty="0"/>
              <a:t>Åtgärdslistan syftar till att komplettera prioriteringsmatrisen och visar vilka enskilda frågor inom varje serviceområde som har störst betydelse för den totala nöjdheten med området. Kategorierna gäller även här:</a:t>
            </a:r>
          </a:p>
          <a:p>
            <a:r>
              <a:rPr lang="sv-SE" sz="1300" b="1" dirty="0">
                <a:solidFill>
                  <a:schemeClr val="accent3">
                    <a:lumMod val="75000"/>
                  </a:schemeClr>
                </a:solidFill>
              </a:rPr>
              <a:t>Vårda</a:t>
            </a:r>
            <a:r>
              <a:rPr lang="sv-SE" sz="1300" dirty="0"/>
              <a:t> – frågor inom denna kategori upplevs som viktiga, och har också fått ett bra betyg. Detta resultat bör bibehållas och om effektmåttet är högt även förbättras.</a:t>
            </a:r>
          </a:p>
          <a:p>
            <a:r>
              <a:rPr lang="sv-SE" sz="1300" b="1" dirty="0">
                <a:solidFill>
                  <a:schemeClr val="accent2">
                    <a:lumMod val="75000"/>
                  </a:schemeClr>
                </a:solidFill>
              </a:rPr>
              <a:t>Prioritera</a:t>
            </a:r>
            <a:r>
              <a:rPr lang="sv-SE" sz="1300" dirty="0"/>
              <a:t> – frågor inom denna kategori är av stor vikt att förbättra. De har hög inverkan på totalbetyget samtidigt som de ges förhållandevis låga betyg.</a:t>
            </a:r>
          </a:p>
          <a:p>
            <a:r>
              <a:rPr lang="sv-SE" sz="1300" b="1" dirty="0">
                <a:solidFill>
                  <a:schemeClr val="accent5">
                    <a:lumMod val="75000"/>
                  </a:schemeClr>
                </a:solidFill>
              </a:rPr>
              <a:t>Lägre prioritet </a:t>
            </a:r>
            <a:r>
              <a:rPr lang="sv-SE" sz="1300" dirty="0"/>
              <a:t>– frågor med låga betyg, men med lägre påverkan på det totala betyget. Förbättringar kan vara önskvärda, men är inte lika viktiga som frågor inom kategorin ”Prioritera”.</a:t>
            </a:r>
          </a:p>
          <a:p>
            <a:r>
              <a:rPr lang="sv-SE" sz="1300" b="1" dirty="0">
                <a:solidFill>
                  <a:schemeClr val="accent6"/>
                </a:solidFill>
              </a:rPr>
              <a:t>Bevaka</a:t>
            </a:r>
            <a:r>
              <a:rPr lang="sv-SE" sz="1300" dirty="0"/>
              <a:t> – frågor inom denna kategori kräver i dagsläget ingen direkt åtgärd, då prestationen är relativt god samtidigt som det finns viktigare områden att prioritera.</a:t>
            </a:r>
          </a:p>
        </p:txBody>
      </p:sp>
      <p:pic>
        <p:nvPicPr>
          <p:cNvPr id="2" name="Bildobjekt 1">
            <a:extLst>
              <a:ext uri="{FF2B5EF4-FFF2-40B4-BE49-F238E27FC236}">
                <a16:creationId xmlns:a16="http://schemas.microsoft.com/office/drawing/2014/main" xmlns="" id="{97594628-64DE-4A7B-B81F-9F29C5D8F8BA}"/>
              </a:ext>
            </a:extLst>
          </p:cNvPr>
          <p:cNvPicPr/>
          <p:nvPr>
            <p:extLst/>
          </p:nvPr>
        </p:nvPicPr>
        <p:blipFill>
          <a:blip r:embed="rId2"/>
          <a:stretch>
            <a:fillRect/>
          </a:stretch>
        </p:blipFill>
        <p:spPr>
          <a:xfrm>
            <a:off x="1104900" y="1258888"/>
            <a:ext cx="6000750" cy="4953000"/>
          </a:xfrm>
          <a:prstGeom prst="rect">
            <a:avLst/>
          </a:prstGeom>
        </p:spPr>
      </p:pic>
      <p:pic>
        <p:nvPicPr>
          <p:cNvPr id="4" name="Bildobjekt 3">
            <a:extLst>
              <a:ext uri="{FF2B5EF4-FFF2-40B4-BE49-F238E27FC236}">
                <a16:creationId xmlns:a16="http://schemas.microsoft.com/office/drawing/2014/main" xmlns="" id="{9AF90E0A-277C-4FDA-BEEC-E6FDDE803DA2}"/>
              </a:ext>
            </a:extLst>
          </p:cNvPr>
          <p:cNvPicPr/>
          <p:nvPr>
            <p:extLst/>
          </p:nvPr>
        </p:nvPicPr>
        <p:blipFill>
          <a:blip r:embed="rId3"/>
          <a:stretch>
            <a:fillRect/>
          </a:stretch>
        </p:blipFill>
        <p:spPr>
          <a:xfrm>
            <a:off x="11668125" y="73025"/>
            <a:ext cx="438150" cy="200025"/>
          </a:xfrm>
          <a:prstGeom prst="rect">
            <a:avLst/>
          </a:prstGeom>
        </p:spPr>
      </p:pic>
    </p:spTree>
    <p:extLst>
      <p:ext uri="{BB962C8B-B14F-4D97-AF65-F5344CB8AC3E}">
        <p14:creationId xmlns:p14="http://schemas.microsoft.com/office/powerpoint/2010/main" val="269595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Totalt</a:t>
            </a:r>
            <a:br>
              <a:rPr lang="sv-SE" dirty="0"/>
            </a:br>
            <a:r>
              <a:rPr lang="sv-SE" dirty="0"/>
              <a:t>Fakta om respondenterna</a:t>
            </a:r>
          </a:p>
        </p:txBody>
      </p:sp>
      <p:pic>
        <p:nvPicPr>
          <p:cNvPr id="7" name="Bildobjekt 6">
            <a:extLst>
              <a:ext uri="{FF2B5EF4-FFF2-40B4-BE49-F238E27FC236}">
                <a16:creationId xmlns:a16="http://schemas.microsoft.com/office/drawing/2014/main" xmlns="" id="{D260155C-F502-428A-9096-E06BEAD4AA4D}"/>
              </a:ext>
            </a:extLst>
          </p:cNvPr>
          <p:cNvPicPr/>
          <p:nvPr>
            <p:extLst/>
          </p:nvPr>
        </p:nvPicPr>
        <p:blipFill>
          <a:blip r:embed="rId2"/>
          <a:stretch>
            <a:fillRect/>
          </a:stretch>
        </p:blipFill>
        <p:spPr>
          <a:xfrm>
            <a:off x="217488" y="1414463"/>
            <a:ext cx="5905500" cy="1247775"/>
          </a:xfrm>
          <a:prstGeom prst="rect">
            <a:avLst/>
          </a:prstGeom>
        </p:spPr>
      </p:pic>
      <p:pic>
        <p:nvPicPr>
          <p:cNvPr id="8" name="Bildobjekt 7">
            <a:extLst>
              <a:ext uri="{FF2B5EF4-FFF2-40B4-BE49-F238E27FC236}">
                <a16:creationId xmlns:a16="http://schemas.microsoft.com/office/drawing/2014/main" xmlns="" id="{3E2AF7FB-A5F9-4B6F-B71A-01F46133BBB8}"/>
              </a:ext>
            </a:extLst>
          </p:cNvPr>
          <p:cNvPicPr/>
          <p:nvPr>
            <p:extLst/>
          </p:nvPr>
        </p:nvPicPr>
        <p:blipFill>
          <a:blip r:embed="rId3"/>
          <a:stretch>
            <a:fillRect/>
          </a:stretch>
        </p:blipFill>
        <p:spPr>
          <a:xfrm>
            <a:off x="228600" y="2806700"/>
            <a:ext cx="5905376" cy="2276370"/>
          </a:xfrm>
          <a:prstGeom prst="rect">
            <a:avLst/>
          </a:prstGeom>
        </p:spPr>
      </p:pic>
      <p:pic>
        <p:nvPicPr>
          <p:cNvPr id="9" name="Bildobjekt 8">
            <a:extLst>
              <a:ext uri="{FF2B5EF4-FFF2-40B4-BE49-F238E27FC236}">
                <a16:creationId xmlns:a16="http://schemas.microsoft.com/office/drawing/2014/main" xmlns="" id="{7688AD44-93E4-455B-B497-DDFC7428B886}"/>
              </a:ext>
            </a:extLst>
          </p:cNvPr>
          <p:cNvPicPr/>
          <p:nvPr>
            <p:extLst/>
          </p:nvPr>
        </p:nvPicPr>
        <p:blipFill>
          <a:blip r:embed="rId4"/>
          <a:stretch>
            <a:fillRect/>
          </a:stretch>
        </p:blipFill>
        <p:spPr>
          <a:xfrm>
            <a:off x="6045200" y="1422400"/>
            <a:ext cx="5905376" cy="2276370"/>
          </a:xfrm>
          <a:prstGeom prst="rect">
            <a:avLst/>
          </a:prstGeom>
        </p:spPr>
      </p:pic>
      <p:pic>
        <p:nvPicPr>
          <p:cNvPr id="10" name="Bildobjekt 9">
            <a:extLst>
              <a:ext uri="{FF2B5EF4-FFF2-40B4-BE49-F238E27FC236}">
                <a16:creationId xmlns:a16="http://schemas.microsoft.com/office/drawing/2014/main" xmlns="" id="{285536C6-0D72-4923-9625-B73F6BA5E01A}"/>
              </a:ext>
            </a:extLst>
          </p:cNvPr>
          <p:cNvPicPr/>
          <p:nvPr>
            <p:extLst/>
          </p:nvPr>
        </p:nvPicPr>
        <p:blipFill>
          <a:blip r:embed="rId5"/>
          <a:stretch>
            <a:fillRect/>
          </a:stretch>
        </p:blipFill>
        <p:spPr>
          <a:xfrm>
            <a:off x="6045200" y="3810000"/>
            <a:ext cx="5905376" cy="1762020"/>
          </a:xfrm>
          <a:prstGeom prst="rect">
            <a:avLst/>
          </a:prstGeom>
        </p:spPr>
      </p:pic>
    </p:spTree>
    <p:extLst>
      <p:ext uri="{BB962C8B-B14F-4D97-AF65-F5344CB8AC3E}">
        <p14:creationId xmlns:p14="http://schemas.microsoft.com/office/powerpoint/2010/main" val="410559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Totalt</a:t>
            </a:r>
            <a:br>
              <a:rPr lang="sv-SE" dirty="0"/>
            </a:br>
            <a:r>
              <a:rPr lang="sv-SE" dirty="0"/>
              <a:t>Fakta om respondenterna</a:t>
            </a:r>
          </a:p>
        </p:txBody>
      </p:sp>
      <p:pic>
        <p:nvPicPr>
          <p:cNvPr id="3" name="Bildobjekt 2">
            <a:extLst>
              <a:ext uri="{FF2B5EF4-FFF2-40B4-BE49-F238E27FC236}">
                <a16:creationId xmlns:a16="http://schemas.microsoft.com/office/drawing/2014/main" xmlns="" id="{6B13A8CC-D2AB-4579-9503-01AE42B54DCB}"/>
              </a:ext>
            </a:extLst>
          </p:cNvPr>
          <p:cNvPicPr/>
          <p:nvPr>
            <p:extLst/>
          </p:nvPr>
        </p:nvPicPr>
        <p:blipFill>
          <a:blip r:embed="rId2"/>
          <a:stretch>
            <a:fillRect/>
          </a:stretch>
        </p:blipFill>
        <p:spPr>
          <a:xfrm>
            <a:off x="222250" y="1416050"/>
            <a:ext cx="5905500" cy="2276475"/>
          </a:xfrm>
          <a:prstGeom prst="rect">
            <a:avLst/>
          </a:prstGeom>
        </p:spPr>
      </p:pic>
      <p:pic>
        <p:nvPicPr>
          <p:cNvPr id="7" name="Bildobjekt 6">
            <a:extLst>
              <a:ext uri="{FF2B5EF4-FFF2-40B4-BE49-F238E27FC236}">
                <a16:creationId xmlns:a16="http://schemas.microsoft.com/office/drawing/2014/main" xmlns="" id="{F07B221C-280C-47B8-AB94-366B7BA1D60E}"/>
              </a:ext>
            </a:extLst>
          </p:cNvPr>
          <p:cNvPicPr/>
          <p:nvPr>
            <p:extLst/>
          </p:nvPr>
        </p:nvPicPr>
        <p:blipFill>
          <a:blip r:embed="rId3"/>
          <a:stretch>
            <a:fillRect/>
          </a:stretch>
        </p:blipFill>
        <p:spPr>
          <a:xfrm>
            <a:off x="6047774" y="1416050"/>
            <a:ext cx="5905500" cy="1504950"/>
          </a:xfrm>
          <a:prstGeom prst="rect">
            <a:avLst/>
          </a:prstGeom>
        </p:spPr>
      </p:pic>
      <p:pic>
        <p:nvPicPr>
          <p:cNvPr id="8" name="Bildobjekt 7">
            <a:extLst>
              <a:ext uri="{FF2B5EF4-FFF2-40B4-BE49-F238E27FC236}">
                <a16:creationId xmlns:a16="http://schemas.microsoft.com/office/drawing/2014/main" xmlns="" id="{C1E8C81A-576F-45EC-A43E-41CC9627F788}"/>
              </a:ext>
            </a:extLst>
          </p:cNvPr>
          <p:cNvPicPr/>
          <p:nvPr>
            <p:extLst/>
          </p:nvPr>
        </p:nvPicPr>
        <p:blipFill>
          <a:blip r:embed="rId4"/>
          <a:stretch>
            <a:fillRect/>
          </a:stretch>
        </p:blipFill>
        <p:spPr>
          <a:xfrm>
            <a:off x="6047774" y="3003550"/>
            <a:ext cx="5905500" cy="1246188"/>
          </a:xfrm>
          <a:prstGeom prst="rect">
            <a:avLst/>
          </a:prstGeom>
        </p:spPr>
      </p:pic>
      <p:pic>
        <p:nvPicPr>
          <p:cNvPr id="11" name="Bildobjekt 10">
            <a:extLst>
              <a:ext uri="{FF2B5EF4-FFF2-40B4-BE49-F238E27FC236}">
                <a16:creationId xmlns:a16="http://schemas.microsoft.com/office/drawing/2014/main" xmlns="" id="{3399BD5E-B8C9-466F-B386-D9D1E613D533}"/>
              </a:ext>
            </a:extLst>
          </p:cNvPr>
          <p:cNvPicPr/>
          <p:nvPr>
            <p:extLst/>
          </p:nvPr>
        </p:nvPicPr>
        <p:blipFill>
          <a:blip r:embed="rId5"/>
          <a:stretch>
            <a:fillRect/>
          </a:stretch>
        </p:blipFill>
        <p:spPr>
          <a:xfrm>
            <a:off x="222250" y="3792538"/>
            <a:ext cx="5905500" cy="1762125"/>
          </a:xfrm>
          <a:prstGeom prst="rect">
            <a:avLst/>
          </a:prstGeom>
        </p:spPr>
      </p:pic>
      <p:pic>
        <p:nvPicPr>
          <p:cNvPr id="12" name="Bildobjekt 11">
            <a:extLst>
              <a:ext uri="{FF2B5EF4-FFF2-40B4-BE49-F238E27FC236}">
                <a16:creationId xmlns:a16="http://schemas.microsoft.com/office/drawing/2014/main" xmlns="" id="{06C5BA50-5078-42E5-AF44-19DD7008C534}"/>
              </a:ext>
            </a:extLst>
          </p:cNvPr>
          <p:cNvPicPr/>
          <p:nvPr>
            <p:extLst/>
          </p:nvPr>
        </p:nvPicPr>
        <p:blipFill>
          <a:blip r:embed="rId6"/>
          <a:stretch>
            <a:fillRect/>
          </a:stretch>
        </p:blipFill>
        <p:spPr>
          <a:xfrm>
            <a:off x="6047774" y="4348163"/>
            <a:ext cx="5905500" cy="1876425"/>
          </a:xfrm>
          <a:prstGeom prst="rect">
            <a:avLst/>
          </a:prstGeom>
        </p:spPr>
      </p:pic>
    </p:spTree>
    <p:extLst>
      <p:ext uri="{BB962C8B-B14F-4D97-AF65-F5344CB8AC3E}">
        <p14:creationId xmlns:p14="http://schemas.microsoft.com/office/powerpoint/2010/main" val="338766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E0827C3-71C0-43E7-B121-C8398712A065}"/>
              </a:ext>
            </a:extLst>
          </p:cNvPr>
          <p:cNvSpPr>
            <a:spLocks noGrp="1"/>
          </p:cNvSpPr>
          <p:nvPr>
            <p:ph type="title"/>
          </p:nvPr>
        </p:nvSpPr>
        <p:spPr/>
        <p:txBody>
          <a:bodyPr/>
          <a:lstStyle/>
          <a:p>
            <a:r>
              <a:rPr lang="sv-SE" dirty="0"/>
              <a:t>Brandskydd</a:t>
            </a:r>
          </a:p>
        </p:txBody>
      </p:sp>
      <p:pic>
        <p:nvPicPr>
          <p:cNvPr id="4" name="Bildobjekt 3">
            <a:extLst>
              <a:ext uri="{FF2B5EF4-FFF2-40B4-BE49-F238E27FC236}">
                <a16:creationId xmlns:a16="http://schemas.microsoft.com/office/drawing/2014/main" xmlns="" id="{7A57759F-3C2D-43F2-BEF6-B70CACDA1FFE}"/>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4006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BA34562-26A1-4651-8672-EA13203FE2CA}"/>
              </a:ext>
            </a:extLst>
          </p:cNvPr>
          <p:cNvSpPr>
            <a:spLocks noGrp="1"/>
          </p:cNvSpPr>
          <p:nvPr>
            <p:ph type="title"/>
          </p:nvPr>
        </p:nvSpPr>
        <p:spPr/>
        <p:txBody>
          <a:bodyPr/>
          <a:lstStyle/>
          <a:p>
            <a:r>
              <a:rPr lang="sv-SE" dirty="0"/>
              <a:t>Brandskydd</a:t>
            </a:r>
            <a:r>
              <a:rPr lang="sv-SE"/>
              <a:t/>
            </a:r>
            <a:br>
              <a:rPr lang="sv-SE"/>
            </a:br>
            <a:r>
              <a:rPr lang="sv-SE"/>
              <a:t>Sammanfattning</a:t>
            </a:r>
            <a:endParaRPr lang="sv-SE" dirty="0"/>
          </a:p>
        </p:txBody>
      </p:sp>
      <p:sp>
        <p:nvSpPr>
          <p:cNvPr id="5" name="Platshållare för text 4">
            <a:extLst>
              <a:ext uri="{FF2B5EF4-FFF2-40B4-BE49-F238E27FC236}">
                <a16:creationId xmlns:a16="http://schemas.microsoft.com/office/drawing/2014/main" xmlns="" id="{A6D1E8F5-E280-460D-977A-95EDA1CA8044}"/>
              </a:ext>
            </a:extLst>
          </p:cNvPr>
          <p:cNvSpPr>
            <a:spLocks noGrp="1"/>
          </p:cNvSpPr>
          <p:nvPr>
            <p:ph type="body" sz="half" idx="2"/>
          </p:nvPr>
        </p:nvSpPr>
        <p:spPr/>
        <p:txBody>
          <a:bodyPr/>
          <a:lstStyle/>
          <a:p>
            <a:pPr lvl="2"/>
            <a:r>
              <a:rPr lang="sv-SE" sz="1400" dirty="0"/>
              <a:t>Övergripande resultat:</a:t>
            </a:r>
          </a:p>
          <a:p>
            <a:pPr lvl="4"/>
            <a:r>
              <a:rPr lang="sv-SE" sz="1400"/>
              <a:t>NKI för Brandskydd uppgår till 69, vilket är ett relativt bra resultat. Resultatet ligger på samma nivå som föregående mätning (2016).</a:t>
            </a:r>
            <a:endParaRPr lang="sv-SE" sz="1400" dirty="0"/>
          </a:p>
          <a:p>
            <a:pPr lvl="4"/>
            <a:r>
              <a:rPr lang="sv-SE" sz="1400"/>
              <a:t>Högst omdöme ges Bemötande, med index på 80. Samtliga serviceområden har ett index på mellan 68-80.</a:t>
            </a:r>
            <a:endParaRPr lang="sv-SE" sz="1400" dirty="0"/>
          </a:p>
        </p:txBody>
      </p:sp>
      <p:sp>
        <p:nvSpPr>
          <p:cNvPr id="3" name="Platshållare för text 2">
            <a:extLst>
              <a:ext uri="{FF2B5EF4-FFF2-40B4-BE49-F238E27FC236}">
                <a16:creationId xmlns:a16="http://schemas.microsoft.com/office/drawing/2014/main" xmlns="" id="{06F7D7F4-5E4E-4B89-B25D-87F9B0E8C7F3}"/>
              </a:ext>
            </a:extLst>
          </p:cNvPr>
          <p:cNvSpPr>
            <a:spLocks noGrp="1"/>
          </p:cNvSpPr>
          <p:nvPr>
            <p:ph type="body" sz="half" idx="10"/>
          </p:nvPr>
        </p:nvSpPr>
        <p:spPr/>
        <p:txBody>
          <a:bodyPr/>
          <a:lstStyle/>
          <a:p>
            <a:pPr lvl="2"/>
            <a:endParaRPr lang="sv-SE" sz="1400" kern="0" dirty="0">
              <a:solidFill>
                <a:sysClr val="windowText" lastClr="000000"/>
              </a:solidFill>
            </a:endParaRPr>
          </a:p>
          <a:p>
            <a:pPr lvl="4"/>
            <a:endParaRPr lang="sv-SE" sz="1200" dirty="0"/>
          </a:p>
          <a:p>
            <a:pPr lvl="4"/>
            <a:endParaRPr lang="sv-SE" sz="1300" dirty="0"/>
          </a:p>
        </p:txBody>
      </p:sp>
      <p:pic>
        <p:nvPicPr>
          <p:cNvPr id="6" name="Bildobjekt 5">
            <a:extLst>
              <a:ext uri="{FF2B5EF4-FFF2-40B4-BE49-F238E27FC236}">
                <a16:creationId xmlns:a16="http://schemas.microsoft.com/office/drawing/2014/main" xmlns="" id="{5518A733-2627-4C7D-82A9-1675F32AE91E}"/>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157998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Brandskydd</a:t>
            </a:r>
            <a:br>
              <a:rPr lang="sv-SE" dirty="0"/>
            </a:br>
            <a:r>
              <a:rPr lang="sv-SE" dirty="0"/>
              <a:t>NKI och serviceområden</a:t>
            </a:r>
          </a:p>
        </p:txBody>
      </p:sp>
      <p:pic>
        <p:nvPicPr>
          <p:cNvPr id="5" name="Bildobjekt 4">
            <a:extLst>
              <a:ext uri="{FF2B5EF4-FFF2-40B4-BE49-F238E27FC236}">
                <a16:creationId xmlns:a16="http://schemas.microsoft.com/office/drawing/2014/main" xmlns="" id="{C3125878-F958-4009-A644-09710FF83B9C}"/>
              </a:ext>
            </a:extLst>
          </p:cNvPr>
          <p:cNvPicPr/>
          <p:nvPr>
            <p:extLst/>
          </p:nvPr>
        </p:nvPicPr>
        <p:blipFill>
          <a:blip r:embed="rId2"/>
          <a:stretch>
            <a:fillRect/>
          </a:stretch>
        </p:blipFill>
        <p:spPr>
          <a:xfrm>
            <a:off x="868363" y="1146175"/>
            <a:ext cx="10458450" cy="5076825"/>
          </a:xfrm>
          <a:prstGeom prst="rect">
            <a:avLst/>
          </a:prstGeom>
        </p:spPr>
      </p:pic>
      <p:pic>
        <p:nvPicPr>
          <p:cNvPr id="6" name="Bildobjekt 5">
            <a:extLst>
              <a:ext uri="{FF2B5EF4-FFF2-40B4-BE49-F238E27FC236}">
                <a16:creationId xmlns:a16="http://schemas.microsoft.com/office/drawing/2014/main" xmlns="" id="{98A52D2A-6EFD-428F-8635-0B94D966E41A}"/>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25940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6BBDEA2-F858-4E7F-B545-2EF6451095B2}"/>
              </a:ext>
            </a:extLst>
          </p:cNvPr>
          <p:cNvSpPr>
            <a:spLocks noGrp="1"/>
          </p:cNvSpPr>
          <p:nvPr>
            <p:ph type="title"/>
          </p:nvPr>
        </p:nvSpPr>
        <p:spPr>
          <a:xfrm>
            <a:off x="1008000" y="576000"/>
            <a:ext cx="6662800" cy="576000"/>
          </a:xfrm>
        </p:spPr>
        <p:txBody>
          <a:bodyPr/>
          <a:lstStyle/>
          <a:p>
            <a:r>
              <a:rPr lang="sv-SE" dirty="0"/>
              <a:t>Brandskydd</a:t>
            </a:r>
            <a:br>
              <a:rPr lang="sv-SE" dirty="0"/>
            </a:br>
            <a:r>
              <a:rPr lang="sv-SE" dirty="0"/>
              <a:t>Samtliga frågors svarsfördelning</a:t>
            </a:r>
          </a:p>
        </p:txBody>
      </p:sp>
      <p:pic>
        <p:nvPicPr>
          <p:cNvPr id="5" name="Bildobjekt 4">
            <a:extLst>
              <a:ext uri="{FF2B5EF4-FFF2-40B4-BE49-F238E27FC236}">
                <a16:creationId xmlns:a16="http://schemas.microsoft.com/office/drawing/2014/main" xmlns="" id="{7B741D0C-1861-46C5-9806-9CE3447465E9}"/>
              </a:ext>
            </a:extLst>
          </p:cNvPr>
          <p:cNvPicPr/>
          <p:nvPr>
            <p:extLst/>
          </p:nvPr>
        </p:nvPicPr>
        <p:blipFill>
          <a:blip r:embed="rId2"/>
          <a:stretch>
            <a:fillRect/>
          </a:stretch>
        </p:blipFill>
        <p:spPr>
          <a:xfrm>
            <a:off x="750888" y="1206500"/>
            <a:ext cx="11134725" cy="5086350"/>
          </a:xfrm>
          <a:prstGeom prst="rect">
            <a:avLst/>
          </a:prstGeom>
        </p:spPr>
      </p:pic>
      <p:pic>
        <p:nvPicPr>
          <p:cNvPr id="6" name="Bildobjekt 5">
            <a:extLst>
              <a:ext uri="{FF2B5EF4-FFF2-40B4-BE49-F238E27FC236}">
                <a16:creationId xmlns:a16="http://schemas.microsoft.com/office/drawing/2014/main" xmlns="" id="{3AF77D72-DD82-43A5-B5F4-C914BFEBFD81}"/>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84059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xmlns="" id="{F2C234B9-2FAE-451E-8750-EBC2E9F41C7D}"/>
              </a:ext>
            </a:extLst>
          </p:cNvPr>
          <p:cNvSpPr>
            <a:spLocks noGrp="1"/>
          </p:cNvSpPr>
          <p:nvPr>
            <p:ph type="title"/>
          </p:nvPr>
        </p:nvSpPr>
        <p:spPr/>
        <p:txBody>
          <a:bodyPr/>
          <a:lstStyle/>
          <a:p>
            <a:r>
              <a:rPr lang="sv-SE" dirty="0"/>
              <a:t>Innehåll</a:t>
            </a:r>
          </a:p>
        </p:txBody>
      </p:sp>
      <p:sp>
        <p:nvSpPr>
          <p:cNvPr id="8" name="Platshållare för text 7">
            <a:extLst>
              <a:ext uri="{FF2B5EF4-FFF2-40B4-BE49-F238E27FC236}">
                <a16:creationId xmlns:a16="http://schemas.microsoft.com/office/drawing/2014/main" xmlns="" id="{C53B5749-E8D0-474C-B769-C2AE15F925FD}"/>
              </a:ext>
            </a:extLst>
          </p:cNvPr>
          <p:cNvSpPr>
            <a:spLocks noGrp="1"/>
          </p:cNvSpPr>
          <p:nvPr>
            <p:ph type="body" sz="quarter" idx="10"/>
          </p:nvPr>
        </p:nvSpPr>
        <p:spPr/>
        <p:txBody>
          <a:bodyPr/>
          <a:lstStyle/>
          <a:p>
            <a:r>
              <a:rPr lang="sv-SE"/>
              <a:t>Sammanfattning &amp; Rekommendationer	3</a:t>
            </a:r>
          </a:p>
          <a:p>
            <a:r>
              <a:rPr lang="sv-SE"/>
              <a:t>Resultat</a:t>
            </a:r>
          </a:p>
          <a:p>
            <a:pPr lvl="3"/>
            <a:r>
              <a:rPr lang="sv-SE"/>
              <a:t>Totalt	6</a:t>
            </a:r>
          </a:p>
          <a:p>
            <a:pPr lvl="3"/>
            <a:r>
              <a:rPr lang="sv-SE"/>
              <a:t>Brandskydd	16</a:t>
            </a:r>
          </a:p>
          <a:p>
            <a:pPr lvl="3"/>
            <a:r>
              <a:rPr lang="sv-SE"/>
              <a:t>Bygglov	22</a:t>
            </a:r>
          </a:p>
          <a:p>
            <a:pPr lvl="3"/>
            <a:r>
              <a:rPr lang="sv-SE"/>
              <a:t>Miljö- och hälsoskydd	28</a:t>
            </a:r>
          </a:p>
          <a:p>
            <a:pPr lvl="3"/>
            <a:r>
              <a:rPr lang="sv-SE"/>
              <a:t>Livsmedelskontroll	34</a:t>
            </a:r>
          </a:p>
          <a:p>
            <a:pPr lvl="3"/>
            <a:r>
              <a:rPr lang="sv-SE"/>
              <a:t>Serveringstillstånd	40</a:t>
            </a:r>
          </a:p>
          <a:p>
            <a:r>
              <a:rPr lang="sv-SE"/>
              <a:t>Fakta om undersökningen	46</a:t>
            </a:r>
            <a:endParaRPr lang="sv-SE" dirty="0"/>
          </a:p>
        </p:txBody>
      </p:sp>
    </p:spTree>
    <p:extLst>
      <p:ext uri="{BB962C8B-B14F-4D97-AF65-F5344CB8AC3E}">
        <p14:creationId xmlns:p14="http://schemas.microsoft.com/office/powerpoint/2010/main" val="1792953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Brandskydd</a:t>
            </a:r>
            <a:br>
              <a:rPr lang="sv-SE" dirty="0"/>
            </a:br>
            <a:r>
              <a:rPr lang="sv-SE" dirty="0"/>
              <a:t>Fakta om respondenterna</a:t>
            </a:r>
          </a:p>
        </p:txBody>
      </p:sp>
      <p:pic>
        <p:nvPicPr>
          <p:cNvPr id="3" name="Bildobjekt 2">
            <a:extLst>
              <a:ext uri="{FF2B5EF4-FFF2-40B4-BE49-F238E27FC236}">
                <a16:creationId xmlns:a16="http://schemas.microsoft.com/office/drawing/2014/main" xmlns="" id="{F7E3BB46-4A4E-41D3-BF6B-651647C3DEA3}"/>
              </a:ext>
            </a:extLst>
          </p:cNvPr>
          <p:cNvPicPr/>
          <p:nvPr>
            <p:extLst/>
          </p:nvPr>
        </p:nvPicPr>
        <p:blipFill>
          <a:blip r:embed="rId2"/>
          <a:stretch>
            <a:fillRect/>
          </a:stretch>
        </p:blipFill>
        <p:spPr>
          <a:xfrm>
            <a:off x="222250" y="1409700"/>
            <a:ext cx="5905500" cy="1247775"/>
          </a:xfrm>
          <a:prstGeom prst="rect">
            <a:avLst/>
          </a:prstGeom>
        </p:spPr>
      </p:pic>
      <p:pic>
        <p:nvPicPr>
          <p:cNvPr id="9" name="Bildobjekt 8">
            <a:extLst>
              <a:ext uri="{FF2B5EF4-FFF2-40B4-BE49-F238E27FC236}">
                <a16:creationId xmlns:a16="http://schemas.microsoft.com/office/drawing/2014/main" xmlns="" id="{62B33959-0246-4616-993A-67E0367DA99F}"/>
              </a:ext>
            </a:extLst>
          </p:cNvPr>
          <p:cNvPicPr/>
          <p:nvPr>
            <p:extLst/>
          </p:nvPr>
        </p:nvPicPr>
        <p:blipFill>
          <a:blip r:embed="rId3"/>
          <a:stretch>
            <a:fillRect/>
          </a:stretch>
        </p:blipFill>
        <p:spPr>
          <a:xfrm>
            <a:off x="6047774" y="1422400"/>
            <a:ext cx="5905500" cy="2276475"/>
          </a:xfrm>
          <a:prstGeom prst="rect">
            <a:avLst/>
          </a:prstGeom>
        </p:spPr>
      </p:pic>
      <p:pic>
        <p:nvPicPr>
          <p:cNvPr id="10" name="Bildobjekt 9">
            <a:extLst>
              <a:ext uri="{FF2B5EF4-FFF2-40B4-BE49-F238E27FC236}">
                <a16:creationId xmlns:a16="http://schemas.microsoft.com/office/drawing/2014/main" xmlns="" id="{F65A5328-610D-4873-97E6-1C5D2F9A9528}"/>
              </a:ext>
            </a:extLst>
          </p:cNvPr>
          <p:cNvPicPr/>
          <p:nvPr>
            <p:extLst/>
          </p:nvPr>
        </p:nvPicPr>
        <p:blipFill>
          <a:blip r:embed="rId4"/>
          <a:stretch>
            <a:fillRect/>
          </a:stretch>
        </p:blipFill>
        <p:spPr>
          <a:xfrm>
            <a:off x="222250" y="2806700"/>
            <a:ext cx="5905500" cy="2276475"/>
          </a:xfrm>
          <a:prstGeom prst="rect">
            <a:avLst/>
          </a:prstGeom>
        </p:spPr>
      </p:pic>
      <p:pic>
        <p:nvPicPr>
          <p:cNvPr id="11" name="Bildobjekt 10">
            <a:extLst>
              <a:ext uri="{FF2B5EF4-FFF2-40B4-BE49-F238E27FC236}">
                <a16:creationId xmlns:a16="http://schemas.microsoft.com/office/drawing/2014/main" xmlns="" id="{220A4717-1D6B-41F6-AE98-2945131CE5BD}"/>
              </a:ext>
            </a:extLst>
          </p:cNvPr>
          <p:cNvPicPr/>
          <p:nvPr>
            <p:extLst/>
          </p:nvPr>
        </p:nvPicPr>
        <p:blipFill>
          <a:blip r:embed="rId5"/>
          <a:stretch>
            <a:fillRect/>
          </a:stretch>
        </p:blipFill>
        <p:spPr>
          <a:xfrm>
            <a:off x="6047774" y="3810000"/>
            <a:ext cx="5905500" cy="1762125"/>
          </a:xfrm>
          <a:prstGeom prst="rect">
            <a:avLst/>
          </a:prstGeom>
        </p:spPr>
      </p:pic>
      <p:pic>
        <p:nvPicPr>
          <p:cNvPr id="12" name="Bildobjekt 11">
            <a:extLst>
              <a:ext uri="{FF2B5EF4-FFF2-40B4-BE49-F238E27FC236}">
                <a16:creationId xmlns:a16="http://schemas.microsoft.com/office/drawing/2014/main" xmlns="" id="{5862CFA2-8E9A-47EE-A361-5431C86D0796}"/>
              </a:ext>
            </a:extLst>
          </p:cNvPr>
          <p:cNvPicPr/>
          <p:nvPr>
            <p:extLst/>
          </p:nvPr>
        </p:nvPicPr>
        <p:blipFill>
          <a:blip r:embed="rId6"/>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62471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Brandskydd</a:t>
            </a:r>
            <a:br>
              <a:rPr lang="sv-SE" dirty="0"/>
            </a:br>
            <a:r>
              <a:rPr lang="sv-SE" dirty="0"/>
              <a:t>Fakta om respondenterna</a:t>
            </a:r>
          </a:p>
        </p:txBody>
      </p:sp>
      <p:pic>
        <p:nvPicPr>
          <p:cNvPr id="3" name="Bildobjekt 2">
            <a:extLst>
              <a:ext uri="{FF2B5EF4-FFF2-40B4-BE49-F238E27FC236}">
                <a16:creationId xmlns:a16="http://schemas.microsoft.com/office/drawing/2014/main" xmlns="" id="{58C2663F-21AA-490D-AD06-2E3FCF5F0852}"/>
              </a:ext>
            </a:extLst>
          </p:cNvPr>
          <p:cNvPicPr/>
          <p:nvPr>
            <p:extLst/>
          </p:nvPr>
        </p:nvPicPr>
        <p:blipFill>
          <a:blip r:embed="rId2"/>
          <a:stretch>
            <a:fillRect/>
          </a:stretch>
        </p:blipFill>
        <p:spPr>
          <a:xfrm>
            <a:off x="222250" y="1422400"/>
            <a:ext cx="5905500" cy="2276475"/>
          </a:xfrm>
          <a:prstGeom prst="rect">
            <a:avLst/>
          </a:prstGeom>
        </p:spPr>
      </p:pic>
      <p:pic>
        <p:nvPicPr>
          <p:cNvPr id="10" name="Bildobjekt 9">
            <a:extLst>
              <a:ext uri="{FF2B5EF4-FFF2-40B4-BE49-F238E27FC236}">
                <a16:creationId xmlns:a16="http://schemas.microsoft.com/office/drawing/2014/main" xmlns="" id="{2B01DF7A-D4C4-40EE-B67E-398CFEB5B43A}"/>
              </a:ext>
            </a:extLst>
          </p:cNvPr>
          <p:cNvPicPr/>
          <p:nvPr>
            <p:extLst/>
          </p:nvPr>
        </p:nvPicPr>
        <p:blipFill>
          <a:blip r:embed="rId3"/>
          <a:stretch>
            <a:fillRect/>
          </a:stretch>
        </p:blipFill>
        <p:spPr>
          <a:xfrm>
            <a:off x="6047774" y="1422400"/>
            <a:ext cx="5905500" cy="1504950"/>
          </a:xfrm>
          <a:prstGeom prst="rect">
            <a:avLst/>
          </a:prstGeom>
        </p:spPr>
      </p:pic>
      <p:pic>
        <p:nvPicPr>
          <p:cNvPr id="11" name="Bildobjekt 10">
            <a:extLst>
              <a:ext uri="{FF2B5EF4-FFF2-40B4-BE49-F238E27FC236}">
                <a16:creationId xmlns:a16="http://schemas.microsoft.com/office/drawing/2014/main" xmlns="" id="{5A75DE94-B6D2-492A-AD78-0F1BB8963C22}"/>
              </a:ext>
            </a:extLst>
          </p:cNvPr>
          <p:cNvPicPr/>
          <p:nvPr>
            <p:extLst/>
          </p:nvPr>
        </p:nvPicPr>
        <p:blipFill>
          <a:blip r:embed="rId4"/>
          <a:stretch>
            <a:fillRect/>
          </a:stretch>
        </p:blipFill>
        <p:spPr>
          <a:xfrm>
            <a:off x="6047774" y="2997200"/>
            <a:ext cx="5905500" cy="1247775"/>
          </a:xfrm>
          <a:prstGeom prst="rect">
            <a:avLst/>
          </a:prstGeom>
        </p:spPr>
      </p:pic>
      <p:pic>
        <p:nvPicPr>
          <p:cNvPr id="12" name="Bildobjekt 11">
            <a:extLst>
              <a:ext uri="{FF2B5EF4-FFF2-40B4-BE49-F238E27FC236}">
                <a16:creationId xmlns:a16="http://schemas.microsoft.com/office/drawing/2014/main" xmlns="" id="{F26FE28A-2E24-4345-B160-9DA1D85F8995}"/>
              </a:ext>
            </a:extLst>
          </p:cNvPr>
          <p:cNvPicPr/>
          <p:nvPr>
            <p:extLst/>
          </p:nvPr>
        </p:nvPicPr>
        <p:blipFill>
          <a:blip r:embed="rId5"/>
          <a:stretch>
            <a:fillRect/>
          </a:stretch>
        </p:blipFill>
        <p:spPr>
          <a:xfrm>
            <a:off x="6047774" y="4343400"/>
            <a:ext cx="5905500" cy="1876425"/>
          </a:xfrm>
          <a:prstGeom prst="rect">
            <a:avLst/>
          </a:prstGeom>
        </p:spPr>
      </p:pic>
      <p:pic>
        <p:nvPicPr>
          <p:cNvPr id="13" name="Bildobjekt 12">
            <a:extLst>
              <a:ext uri="{FF2B5EF4-FFF2-40B4-BE49-F238E27FC236}">
                <a16:creationId xmlns:a16="http://schemas.microsoft.com/office/drawing/2014/main" xmlns="" id="{9000C34F-7770-4B3C-BACF-3C0E46D09F51}"/>
              </a:ext>
            </a:extLst>
          </p:cNvPr>
          <p:cNvPicPr/>
          <p:nvPr>
            <p:extLst/>
          </p:nvPr>
        </p:nvPicPr>
        <p:blipFill>
          <a:blip r:embed="rId6"/>
          <a:stretch>
            <a:fillRect/>
          </a:stretch>
        </p:blipFill>
        <p:spPr>
          <a:xfrm>
            <a:off x="222250" y="3797300"/>
            <a:ext cx="5905500" cy="1762125"/>
          </a:xfrm>
          <a:prstGeom prst="rect">
            <a:avLst/>
          </a:prstGeom>
        </p:spPr>
      </p:pic>
      <p:pic>
        <p:nvPicPr>
          <p:cNvPr id="14" name="Bildobjekt 13">
            <a:extLst>
              <a:ext uri="{FF2B5EF4-FFF2-40B4-BE49-F238E27FC236}">
                <a16:creationId xmlns:a16="http://schemas.microsoft.com/office/drawing/2014/main" xmlns="" id="{F02514B7-5716-4BDA-BAE8-A63AF735965E}"/>
              </a:ext>
            </a:extLst>
          </p:cNvPr>
          <p:cNvPicPr/>
          <p:nvPr>
            <p:extLst/>
          </p:nvPr>
        </p:nvPicPr>
        <p:blipFill>
          <a:blip r:embed="rId7"/>
          <a:stretch>
            <a:fillRect/>
          </a:stretch>
        </p:blipFill>
        <p:spPr>
          <a:xfrm>
            <a:off x="11671300" y="76200"/>
            <a:ext cx="438156" cy="200070"/>
          </a:xfrm>
          <a:prstGeom prst="rect">
            <a:avLst/>
          </a:prstGeom>
        </p:spPr>
      </p:pic>
    </p:spTree>
    <p:extLst>
      <p:ext uri="{BB962C8B-B14F-4D97-AF65-F5344CB8AC3E}">
        <p14:creationId xmlns:p14="http://schemas.microsoft.com/office/powerpoint/2010/main" val="18049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E0827C3-71C0-43E7-B121-C8398712A065}"/>
              </a:ext>
            </a:extLst>
          </p:cNvPr>
          <p:cNvSpPr>
            <a:spLocks noGrp="1"/>
          </p:cNvSpPr>
          <p:nvPr>
            <p:ph type="title"/>
          </p:nvPr>
        </p:nvSpPr>
        <p:spPr/>
        <p:txBody>
          <a:bodyPr/>
          <a:lstStyle/>
          <a:p>
            <a:r>
              <a:rPr lang="sv-SE" dirty="0"/>
              <a:t>Bygglov</a:t>
            </a:r>
          </a:p>
        </p:txBody>
      </p:sp>
      <p:pic>
        <p:nvPicPr>
          <p:cNvPr id="4" name="Bildobjekt 3">
            <a:extLst>
              <a:ext uri="{FF2B5EF4-FFF2-40B4-BE49-F238E27FC236}">
                <a16:creationId xmlns:a16="http://schemas.microsoft.com/office/drawing/2014/main" xmlns="" id="{86C77363-4763-470C-8791-A9DEE5E971E8}"/>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78396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BA34562-26A1-4651-8672-EA13203FE2CA}"/>
              </a:ext>
            </a:extLst>
          </p:cNvPr>
          <p:cNvSpPr>
            <a:spLocks noGrp="1"/>
          </p:cNvSpPr>
          <p:nvPr>
            <p:ph type="title"/>
          </p:nvPr>
        </p:nvSpPr>
        <p:spPr/>
        <p:txBody>
          <a:bodyPr/>
          <a:lstStyle/>
          <a:p>
            <a:r>
              <a:rPr lang="sv-SE" dirty="0"/>
              <a:t>Bygglov</a:t>
            </a:r>
            <a:r>
              <a:rPr lang="sv-SE"/>
              <a:t/>
            </a:r>
            <a:br>
              <a:rPr lang="sv-SE"/>
            </a:br>
            <a:r>
              <a:rPr lang="sv-SE"/>
              <a:t>Sammanfattning</a:t>
            </a:r>
            <a:endParaRPr lang="sv-SE" dirty="0"/>
          </a:p>
        </p:txBody>
      </p:sp>
      <p:sp>
        <p:nvSpPr>
          <p:cNvPr id="5" name="Platshållare för text 4">
            <a:extLst>
              <a:ext uri="{FF2B5EF4-FFF2-40B4-BE49-F238E27FC236}">
                <a16:creationId xmlns:a16="http://schemas.microsoft.com/office/drawing/2014/main" xmlns="" id="{A6D1E8F5-E280-460D-977A-95EDA1CA8044}"/>
              </a:ext>
            </a:extLst>
          </p:cNvPr>
          <p:cNvSpPr>
            <a:spLocks noGrp="1"/>
          </p:cNvSpPr>
          <p:nvPr>
            <p:ph type="body" sz="half" idx="2"/>
          </p:nvPr>
        </p:nvSpPr>
        <p:spPr/>
        <p:txBody>
          <a:bodyPr/>
          <a:lstStyle/>
          <a:p>
            <a:pPr lvl="2"/>
            <a:r>
              <a:rPr lang="sv-SE" sz="1400" dirty="0"/>
              <a:t>Övergripande resultat:</a:t>
            </a:r>
          </a:p>
          <a:p>
            <a:pPr lvl="4"/>
            <a:r>
              <a:rPr lang="sv-SE" sz="1400"/>
              <a:t>NKI för Bygglov uppgår till 57, vilket är ett något lågt resultat. Resultatet ligger på ungefär samma nivå som föregående mätning (2016: 59).</a:t>
            </a:r>
            <a:endParaRPr lang="sv-SE" sz="1400" dirty="0"/>
          </a:p>
          <a:p>
            <a:pPr lvl="4"/>
            <a:r>
              <a:rPr lang="sv-SE" sz="1400"/>
              <a:t>Högst omdöme ges Rättssäkerhet, med index på 73. Samtliga serviceområden har ett index på mellan 46-73.</a:t>
            </a:r>
            <a:endParaRPr lang="sv-SE" sz="1400" dirty="0"/>
          </a:p>
        </p:txBody>
      </p:sp>
      <p:sp>
        <p:nvSpPr>
          <p:cNvPr id="17" name="Platshållare för text 16">
            <a:extLst>
              <a:ext uri="{FF2B5EF4-FFF2-40B4-BE49-F238E27FC236}">
                <a16:creationId xmlns:a16="http://schemas.microsoft.com/office/drawing/2014/main" xmlns="" id="{8CA37836-F7C6-48D4-8784-874BE62F1E4F}"/>
              </a:ext>
            </a:extLst>
          </p:cNvPr>
          <p:cNvSpPr>
            <a:spLocks noGrp="1"/>
          </p:cNvSpPr>
          <p:nvPr>
            <p:ph type="body" sz="half" idx="10"/>
          </p:nvPr>
        </p:nvSpPr>
        <p:spPr/>
        <p:txBody>
          <a:bodyPr/>
          <a:lstStyle/>
          <a:p>
            <a:pPr lvl="2"/>
            <a:endParaRPr lang="sv-SE" sz="1400" kern="0" dirty="0">
              <a:solidFill>
                <a:sysClr val="windowText" lastClr="000000"/>
              </a:solidFill>
            </a:endParaRPr>
          </a:p>
          <a:p>
            <a:pPr lvl="4"/>
            <a:endParaRPr lang="sv-SE" sz="1200" dirty="0"/>
          </a:p>
          <a:p>
            <a:pPr lvl="4"/>
            <a:endParaRPr lang="sv-SE" sz="1200" dirty="0"/>
          </a:p>
        </p:txBody>
      </p:sp>
      <p:pic>
        <p:nvPicPr>
          <p:cNvPr id="3" name="Bildobjekt 2">
            <a:extLst>
              <a:ext uri="{FF2B5EF4-FFF2-40B4-BE49-F238E27FC236}">
                <a16:creationId xmlns:a16="http://schemas.microsoft.com/office/drawing/2014/main" xmlns="" id="{9F1ED3DB-27D0-494A-A7A7-7CBDAC93A707}"/>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68588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Bygglov</a:t>
            </a:r>
            <a:br>
              <a:rPr lang="sv-SE" dirty="0"/>
            </a:br>
            <a:r>
              <a:rPr lang="sv-SE" dirty="0"/>
              <a:t>NKI och serviceområden</a:t>
            </a:r>
          </a:p>
        </p:txBody>
      </p:sp>
      <p:pic>
        <p:nvPicPr>
          <p:cNvPr id="5" name="Bildobjekt 4">
            <a:extLst>
              <a:ext uri="{FF2B5EF4-FFF2-40B4-BE49-F238E27FC236}">
                <a16:creationId xmlns:a16="http://schemas.microsoft.com/office/drawing/2014/main" xmlns="" id="{A89B0D56-3A89-458D-96F6-EC10E1757AC7}"/>
              </a:ext>
            </a:extLst>
          </p:cNvPr>
          <p:cNvPicPr/>
          <p:nvPr>
            <p:extLst/>
          </p:nvPr>
        </p:nvPicPr>
        <p:blipFill>
          <a:blip r:embed="rId2"/>
          <a:stretch>
            <a:fillRect/>
          </a:stretch>
        </p:blipFill>
        <p:spPr>
          <a:xfrm>
            <a:off x="868363" y="1146175"/>
            <a:ext cx="10458450" cy="5076825"/>
          </a:xfrm>
          <a:prstGeom prst="rect">
            <a:avLst/>
          </a:prstGeom>
        </p:spPr>
      </p:pic>
      <p:pic>
        <p:nvPicPr>
          <p:cNvPr id="6" name="Bildobjekt 5">
            <a:extLst>
              <a:ext uri="{FF2B5EF4-FFF2-40B4-BE49-F238E27FC236}">
                <a16:creationId xmlns:a16="http://schemas.microsoft.com/office/drawing/2014/main" xmlns="" id="{79B87927-B724-4B8D-841A-3FA919242A78}"/>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18557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6BBDEA2-F858-4E7F-B545-2EF6451095B2}"/>
              </a:ext>
            </a:extLst>
          </p:cNvPr>
          <p:cNvSpPr>
            <a:spLocks noGrp="1"/>
          </p:cNvSpPr>
          <p:nvPr>
            <p:ph type="title"/>
          </p:nvPr>
        </p:nvSpPr>
        <p:spPr>
          <a:xfrm>
            <a:off x="1008000" y="576000"/>
            <a:ext cx="6662800" cy="576000"/>
          </a:xfrm>
        </p:spPr>
        <p:txBody>
          <a:bodyPr/>
          <a:lstStyle/>
          <a:p>
            <a:r>
              <a:rPr lang="sv-SE" dirty="0"/>
              <a:t>Bygglov</a:t>
            </a:r>
            <a:br>
              <a:rPr lang="sv-SE" dirty="0"/>
            </a:br>
            <a:r>
              <a:rPr lang="sv-SE" dirty="0"/>
              <a:t>Samtliga frågors svarsfördelning</a:t>
            </a:r>
          </a:p>
        </p:txBody>
      </p:sp>
      <p:pic>
        <p:nvPicPr>
          <p:cNvPr id="5" name="Bildobjekt 4">
            <a:extLst>
              <a:ext uri="{FF2B5EF4-FFF2-40B4-BE49-F238E27FC236}">
                <a16:creationId xmlns:a16="http://schemas.microsoft.com/office/drawing/2014/main" xmlns="" id="{AB748B99-9982-42FD-8604-56D3AA084C04}"/>
              </a:ext>
            </a:extLst>
          </p:cNvPr>
          <p:cNvPicPr/>
          <p:nvPr>
            <p:extLst/>
          </p:nvPr>
        </p:nvPicPr>
        <p:blipFill>
          <a:blip r:embed="rId2"/>
          <a:stretch>
            <a:fillRect/>
          </a:stretch>
        </p:blipFill>
        <p:spPr>
          <a:xfrm>
            <a:off x="750888" y="1206500"/>
            <a:ext cx="11134725" cy="5086350"/>
          </a:xfrm>
          <a:prstGeom prst="rect">
            <a:avLst/>
          </a:prstGeom>
        </p:spPr>
      </p:pic>
      <p:pic>
        <p:nvPicPr>
          <p:cNvPr id="6" name="Bildobjekt 5">
            <a:extLst>
              <a:ext uri="{FF2B5EF4-FFF2-40B4-BE49-F238E27FC236}">
                <a16:creationId xmlns:a16="http://schemas.microsoft.com/office/drawing/2014/main" xmlns="" id="{6120C2F1-FBEC-43D9-8A81-9765FB15E1BD}"/>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5667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Bygglov</a:t>
            </a:r>
            <a:br>
              <a:rPr lang="sv-SE" dirty="0"/>
            </a:br>
            <a:r>
              <a:rPr lang="sv-SE" dirty="0"/>
              <a:t>Fakta om respondenterna</a:t>
            </a:r>
          </a:p>
        </p:txBody>
      </p:sp>
      <p:pic>
        <p:nvPicPr>
          <p:cNvPr id="3" name="Bildobjekt 2">
            <a:extLst>
              <a:ext uri="{FF2B5EF4-FFF2-40B4-BE49-F238E27FC236}">
                <a16:creationId xmlns:a16="http://schemas.microsoft.com/office/drawing/2014/main" xmlns="" id="{5BEFC145-25FD-4B1F-97D9-CD4A5BE75242}"/>
              </a:ext>
            </a:extLst>
          </p:cNvPr>
          <p:cNvPicPr/>
          <p:nvPr>
            <p:extLst/>
          </p:nvPr>
        </p:nvPicPr>
        <p:blipFill>
          <a:blip r:embed="rId2"/>
          <a:stretch>
            <a:fillRect/>
          </a:stretch>
        </p:blipFill>
        <p:spPr>
          <a:xfrm>
            <a:off x="228600" y="1409700"/>
            <a:ext cx="5905376" cy="1247670"/>
          </a:xfrm>
          <a:prstGeom prst="rect">
            <a:avLst/>
          </a:prstGeom>
        </p:spPr>
      </p:pic>
      <p:pic>
        <p:nvPicPr>
          <p:cNvPr id="9" name="Bildobjekt 8">
            <a:extLst>
              <a:ext uri="{FF2B5EF4-FFF2-40B4-BE49-F238E27FC236}">
                <a16:creationId xmlns:a16="http://schemas.microsoft.com/office/drawing/2014/main" xmlns="" id="{CA810032-68F4-431B-9099-53D459140D86}"/>
              </a:ext>
            </a:extLst>
          </p:cNvPr>
          <p:cNvPicPr/>
          <p:nvPr>
            <p:extLst/>
          </p:nvPr>
        </p:nvPicPr>
        <p:blipFill>
          <a:blip r:embed="rId3"/>
          <a:stretch>
            <a:fillRect/>
          </a:stretch>
        </p:blipFill>
        <p:spPr>
          <a:xfrm>
            <a:off x="228600" y="2806700"/>
            <a:ext cx="5905376" cy="2276370"/>
          </a:xfrm>
          <a:prstGeom prst="rect">
            <a:avLst/>
          </a:prstGeom>
        </p:spPr>
      </p:pic>
      <p:pic>
        <p:nvPicPr>
          <p:cNvPr id="10" name="Bildobjekt 9">
            <a:extLst>
              <a:ext uri="{FF2B5EF4-FFF2-40B4-BE49-F238E27FC236}">
                <a16:creationId xmlns:a16="http://schemas.microsoft.com/office/drawing/2014/main" xmlns="" id="{3795B1BF-3DEC-4A7D-AB7B-054B25723E40}"/>
              </a:ext>
            </a:extLst>
          </p:cNvPr>
          <p:cNvPicPr/>
          <p:nvPr>
            <p:extLst/>
          </p:nvPr>
        </p:nvPicPr>
        <p:blipFill>
          <a:blip r:embed="rId4"/>
          <a:stretch>
            <a:fillRect/>
          </a:stretch>
        </p:blipFill>
        <p:spPr>
          <a:xfrm>
            <a:off x="6045200" y="3810000"/>
            <a:ext cx="5905376" cy="1762020"/>
          </a:xfrm>
          <a:prstGeom prst="rect">
            <a:avLst/>
          </a:prstGeom>
        </p:spPr>
      </p:pic>
      <p:pic>
        <p:nvPicPr>
          <p:cNvPr id="11" name="Bildobjekt 10">
            <a:extLst>
              <a:ext uri="{FF2B5EF4-FFF2-40B4-BE49-F238E27FC236}">
                <a16:creationId xmlns:a16="http://schemas.microsoft.com/office/drawing/2014/main" xmlns="" id="{0769E338-0225-4EB2-A377-A3BD65111944}"/>
              </a:ext>
            </a:extLst>
          </p:cNvPr>
          <p:cNvPicPr/>
          <p:nvPr>
            <p:extLst/>
          </p:nvPr>
        </p:nvPicPr>
        <p:blipFill>
          <a:blip r:embed="rId5"/>
          <a:stretch>
            <a:fillRect/>
          </a:stretch>
        </p:blipFill>
        <p:spPr>
          <a:xfrm>
            <a:off x="6045200" y="1422400"/>
            <a:ext cx="5905376" cy="2276370"/>
          </a:xfrm>
          <a:prstGeom prst="rect">
            <a:avLst/>
          </a:prstGeom>
        </p:spPr>
      </p:pic>
      <p:pic>
        <p:nvPicPr>
          <p:cNvPr id="12" name="Bildobjekt 11">
            <a:extLst>
              <a:ext uri="{FF2B5EF4-FFF2-40B4-BE49-F238E27FC236}">
                <a16:creationId xmlns:a16="http://schemas.microsoft.com/office/drawing/2014/main" xmlns="" id="{B026E80D-70FE-4BCA-8940-98BE847DD289}"/>
              </a:ext>
            </a:extLst>
          </p:cNvPr>
          <p:cNvPicPr/>
          <p:nvPr>
            <p:extLst/>
          </p:nvPr>
        </p:nvPicPr>
        <p:blipFill>
          <a:blip r:embed="rId6"/>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331193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Bygglov</a:t>
            </a:r>
            <a:br>
              <a:rPr lang="sv-SE" dirty="0"/>
            </a:br>
            <a:r>
              <a:rPr lang="sv-SE" dirty="0"/>
              <a:t>Fakta om respondenterna</a:t>
            </a:r>
          </a:p>
        </p:txBody>
      </p:sp>
      <p:pic>
        <p:nvPicPr>
          <p:cNvPr id="3" name="Bildobjekt 2">
            <a:extLst>
              <a:ext uri="{FF2B5EF4-FFF2-40B4-BE49-F238E27FC236}">
                <a16:creationId xmlns:a16="http://schemas.microsoft.com/office/drawing/2014/main" xmlns="" id="{6E17D43E-0618-442B-801B-B290C06672D2}"/>
              </a:ext>
            </a:extLst>
          </p:cNvPr>
          <p:cNvPicPr/>
          <p:nvPr>
            <p:extLst/>
          </p:nvPr>
        </p:nvPicPr>
        <p:blipFill>
          <a:blip r:embed="rId2"/>
          <a:stretch>
            <a:fillRect/>
          </a:stretch>
        </p:blipFill>
        <p:spPr>
          <a:xfrm>
            <a:off x="228600" y="1422400"/>
            <a:ext cx="5905376" cy="2276370"/>
          </a:xfrm>
          <a:prstGeom prst="rect">
            <a:avLst/>
          </a:prstGeom>
        </p:spPr>
      </p:pic>
      <p:pic>
        <p:nvPicPr>
          <p:cNvPr id="10" name="Bildobjekt 9">
            <a:extLst>
              <a:ext uri="{FF2B5EF4-FFF2-40B4-BE49-F238E27FC236}">
                <a16:creationId xmlns:a16="http://schemas.microsoft.com/office/drawing/2014/main" xmlns="" id="{84700151-2BD3-4513-B4A4-2CCB1E749BF3}"/>
              </a:ext>
            </a:extLst>
          </p:cNvPr>
          <p:cNvPicPr/>
          <p:nvPr>
            <p:extLst/>
          </p:nvPr>
        </p:nvPicPr>
        <p:blipFill>
          <a:blip r:embed="rId3"/>
          <a:stretch>
            <a:fillRect/>
          </a:stretch>
        </p:blipFill>
        <p:spPr>
          <a:xfrm>
            <a:off x="6045200" y="1422400"/>
            <a:ext cx="5905376" cy="1504980"/>
          </a:xfrm>
          <a:prstGeom prst="rect">
            <a:avLst/>
          </a:prstGeom>
        </p:spPr>
      </p:pic>
      <p:pic>
        <p:nvPicPr>
          <p:cNvPr id="11" name="Bildobjekt 10">
            <a:extLst>
              <a:ext uri="{FF2B5EF4-FFF2-40B4-BE49-F238E27FC236}">
                <a16:creationId xmlns:a16="http://schemas.microsoft.com/office/drawing/2014/main" xmlns="" id="{8E27B10B-3863-409C-BBE9-F6C870FF28CC}"/>
              </a:ext>
            </a:extLst>
          </p:cNvPr>
          <p:cNvPicPr/>
          <p:nvPr>
            <p:extLst/>
          </p:nvPr>
        </p:nvPicPr>
        <p:blipFill>
          <a:blip r:embed="rId4"/>
          <a:stretch>
            <a:fillRect/>
          </a:stretch>
        </p:blipFill>
        <p:spPr>
          <a:xfrm>
            <a:off x="6045200" y="2997200"/>
            <a:ext cx="5905376" cy="1247670"/>
          </a:xfrm>
          <a:prstGeom prst="rect">
            <a:avLst/>
          </a:prstGeom>
        </p:spPr>
      </p:pic>
      <p:pic>
        <p:nvPicPr>
          <p:cNvPr id="12" name="Bildobjekt 11">
            <a:extLst>
              <a:ext uri="{FF2B5EF4-FFF2-40B4-BE49-F238E27FC236}">
                <a16:creationId xmlns:a16="http://schemas.microsoft.com/office/drawing/2014/main" xmlns="" id="{571AD076-F558-4C52-8E48-47D4E4E2E859}"/>
              </a:ext>
            </a:extLst>
          </p:cNvPr>
          <p:cNvPicPr/>
          <p:nvPr>
            <p:extLst/>
          </p:nvPr>
        </p:nvPicPr>
        <p:blipFill>
          <a:blip r:embed="rId5"/>
          <a:stretch>
            <a:fillRect/>
          </a:stretch>
        </p:blipFill>
        <p:spPr>
          <a:xfrm>
            <a:off x="6045200" y="4343400"/>
            <a:ext cx="5905376" cy="1876500"/>
          </a:xfrm>
          <a:prstGeom prst="rect">
            <a:avLst/>
          </a:prstGeom>
        </p:spPr>
      </p:pic>
      <p:pic>
        <p:nvPicPr>
          <p:cNvPr id="13" name="Bildobjekt 12">
            <a:extLst>
              <a:ext uri="{FF2B5EF4-FFF2-40B4-BE49-F238E27FC236}">
                <a16:creationId xmlns:a16="http://schemas.microsoft.com/office/drawing/2014/main" xmlns="" id="{75C19E52-2549-4D2F-A16A-3B3DDC010DC7}"/>
              </a:ext>
            </a:extLst>
          </p:cNvPr>
          <p:cNvPicPr/>
          <p:nvPr>
            <p:extLst/>
          </p:nvPr>
        </p:nvPicPr>
        <p:blipFill>
          <a:blip r:embed="rId6"/>
          <a:stretch>
            <a:fillRect/>
          </a:stretch>
        </p:blipFill>
        <p:spPr>
          <a:xfrm>
            <a:off x="228600" y="3797300"/>
            <a:ext cx="5905376" cy="1762020"/>
          </a:xfrm>
          <a:prstGeom prst="rect">
            <a:avLst/>
          </a:prstGeom>
        </p:spPr>
      </p:pic>
      <p:pic>
        <p:nvPicPr>
          <p:cNvPr id="14" name="Bildobjekt 13">
            <a:extLst>
              <a:ext uri="{FF2B5EF4-FFF2-40B4-BE49-F238E27FC236}">
                <a16:creationId xmlns:a16="http://schemas.microsoft.com/office/drawing/2014/main" xmlns="" id="{7E819F6D-45E4-4B3C-AE8F-CCBA3E3200C3}"/>
              </a:ext>
            </a:extLst>
          </p:cNvPr>
          <p:cNvPicPr/>
          <p:nvPr>
            <p:extLst/>
          </p:nvPr>
        </p:nvPicPr>
        <p:blipFill>
          <a:blip r:embed="rId7"/>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23728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E0827C3-71C0-43E7-B121-C8398712A065}"/>
              </a:ext>
            </a:extLst>
          </p:cNvPr>
          <p:cNvSpPr>
            <a:spLocks noGrp="1"/>
          </p:cNvSpPr>
          <p:nvPr>
            <p:ph type="title"/>
          </p:nvPr>
        </p:nvSpPr>
        <p:spPr>
          <a:xfrm>
            <a:off x="1304400" y="2822400"/>
            <a:ext cx="9583200" cy="1147200"/>
          </a:xfrm>
        </p:spPr>
        <p:txBody>
          <a:bodyPr/>
          <a:lstStyle/>
          <a:p>
            <a:r>
              <a:rPr lang="sv-SE" dirty="0"/>
              <a:t>Miljö- och hälsoskydd</a:t>
            </a:r>
          </a:p>
        </p:txBody>
      </p:sp>
      <p:pic>
        <p:nvPicPr>
          <p:cNvPr id="4" name="Bildobjekt 3">
            <a:extLst>
              <a:ext uri="{FF2B5EF4-FFF2-40B4-BE49-F238E27FC236}">
                <a16:creationId xmlns:a16="http://schemas.microsoft.com/office/drawing/2014/main" xmlns="" id="{9A563161-7436-433F-A688-D3D3BC84D5DD}"/>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76598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BA34562-26A1-4651-8672-EA13203FE2CA}"/>
              </a:ext>
            </a:extLst>
          </p:cNvPr>
          <p:cNvSpPr>
            <a:spLocks noGrp="1"/>
          </p:cNvSpPr>
          <p:nvPr>
            <p:ph type="title"/>
          </p:nvPr>
        </p:nvSpPr>
        <p:spPr/>
        <p:txBody>
          <a:bodyPr/>
          <a:lstStyle/>
          <a:p>
            <a:r>
              <a:rPr lang="sv-SE" dirty="0"/>
              <a:t>Miljö- och hälsoskydd</a:t>
            </a:r>
            <a:r>
              <a:rPr lang="sv-SE"/>
              <a:t/>
            </a:r>
            <a:br>
              <a:rPr lang="sv-SE"/>
            </a:br>
            <a:r>
              <a:rPr lang="sv-SE"/>
              <a:t>Sammanfattning</a:t>
            </a:r>
            <a:endParaRPr lang="sv-SE" dirty="0"/>
          </a:p>
        </p:txBody>
      </p:sp>
      <p:sp>
        <p:nvSpPr>
          <p:cNvPr id="5" name="Platshållare för text 4">
            <a:extLst>
              <a:ext uri="{FF2B5EF4-FFF2-40B4-BE49-F238E27FC236}">
                <a16:creationId xmlns:a16="http://schemas.microsoft.com/office/drawing/2014/main" xmlns="" id="{A6D1E8F5-E280-460D-977A-95EDA1CA8044}"/>
              </a:ext>
            </a:extLst>
          </p:cNvPr>
          <p:cNvSpPr>
            <a:spLocks noGrp="1"/>
          </p:cNvSpPr>
          <p:nvPr>
            <p:ph type="body" sz="half" idx="2"/>
          </p:nvPr>
        </p:nvSpPr>
        <p:spPr/>
        <p:txBody>
          <a:bodyPr/>
          <a:lstStyle/>
          <a:p>
            <a:pPr lvl="2"/>
            <a:r>
              <a:rPr lang="sv-SE" sz="1400" dirty="0"/>
              <a:t>Övergripande resultat:</a:t>
            </a:r>
          </a:p>
          <a:p>
            <a:pPr lvl="4"/>
            <a:r>
              <a:rPr lang="sv-SE" sz="1400"/>
              <a:t>NKI för Miljö- och hälsoskydd uppgår till 66, vilket är ett relativt bra resultat. Resultatet ligger på ungefär samma nivå som föregående mätning (2016: 65).</a:t>
            </a:r>
            <a:endParaRPr lang="sv-SE" sz="1400" dirty="0"/>
          </a:p>
          <a:p>
            <a:pPr lvl="4"/>
            <a:r>
              <a:rPr lang="sv-SE" sz="1400"/>
              <a:t>Högst omdöme ges Bemötande, med index på 65. Samtliga serviceområden har ett index på mellan 52-65.</a:t>
            </a:r>
            <a:endParaRPr lang="sv-SE" sz="1400" dirty="0"/>
          </a:p>
        </p:txBody>
      </p:sp>
      <p:sp>
        <p:nvSpPr>
          <p:cNvPr id="3" name="Platshållare för text 2">
            <a:extLst>
              <a:ext uri="{FF2B5EF4-FFF2-40B4-BE49-F238E27FC236}">
                <a16:creationId xmlns:a16="http://schemas.microsoft.com/office/drawing/2014/main" xmlns="" id="{B3373C7D-73B7-43B4-9F06-4FE607E6EF68}"/>
              </a:ext>
            </a:extLst>
          </p:cNvPr>
          <p:cNvSpPr>
            <a:spLocks noGrp="1"/>
          </p:cNvSpPr>
          <p:nvPr>
            <p:ph type="body" sz="half" idx="10"/>
          </p:nvPr>
        </p:nvSpPr>
        <p:spPr/>
        <p:txBody>
          <a:bodyPr/>
          <a:lstStyle/>
          <a:p>
            <a:pPr lvl="2"/>
            <a:endParaRPr lang="sv-SE" sz="1400" kern="0" dirty="0">
              <a:solidFill>
                <a:sysClr val="windowText" lastClr="000000"/>
              </a:solidFill>
            </a:endParaRPr>
          </a:p>
          <a:p>
            <a:pPr lvl="4"/>
            <a:endParaRPr lang="sv-SE" sz="1200" dirty="0"/>
          </a:p>
          <a:p>
            <a:pPr lvl="4"/>
            <a:endParaRPr lang="sv-SE" sz="1200" dirty="0"/>
          </a:p>
        </p:txBody>
      </p:sp>
      <p:pic>
        <p:nvPicPr>
          <p:cNvPr id="6" name="Bildobjekt 5">
            <a:extLst>
              <a:ext uri="{FF2B5EF4-FFF2-40B4-BE49-F238E27FC236}">
                <a16:creationId xmlns:a16="http://schemas.microsoft.com/office/drawing/2014/main" xmlns="" id="{0B8C92A0-21A4-4C6F-A1D1-2CECD83FEF14}"/>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13799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594C4679-17FE-4BAB-B1BC-42F914870E2A}"/>
              </a:ext>
            </a:extLst>
          </p:cNvPr>
          <p:cNvSpPr>
            <a:spLocks noGrp="1"/>
          </p:cNvSpPr>
          <p:nvPr>
            <p:ph type="title"/>
          </p:nvPr>
        </p:nvSpPr>
        <p:spPr>
          <a:xfrm>
            <a:off x="1740000" y="2822400"/>
            <a:ext cx="8712000" cy="1147200"/>
          </a:xfrm>
        </p:spPr>
        <p:txBody>
          <a:bodyPr/>
          <a:lstStyle/>
          <a:p>
            <a:r>
              <a:rPr lang="sv-SE"/>
              <a:t>Sammanfattning &amp; Rekommendationer</a:t>
            </a:r>
            <a:endParaRPr lang="sv-SE" dirty="0"/>
          </a:p>
        </p:txBody>
      </p:sp>
    </p:spTree>
    <p:extLst>
      <p:ext uri="{BB962C8B-B14F-4D97-AF65-F5344CB8AC3E}">
        <p14:creationId xmlns:p14="http://schemas.microsoft.com/office/powerpoint/2010/main" val="3173483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Miljö- och hälsoskydd</a:t>
            </a:r>
            <a:br>
              <a:rPr lang="sv-SE" dirty="0"/>
            </a:br>
            <a:r>
              <a:rPr lang="sv-SE" dirty="0"/>
              <a:t>NKI och serviceområden</a:t>
            </a:r>
          </a:p>
        </p:txBody>
      </p:sp>
      <p:pic>
        <p:nvPicPr>
          <p:cNvPr id="5" name="Bildobjekt 4">
            <a:extLst>
              <a:ext uri="{FF2B5EF4-FFF2-40B4-BE49-F238E27FC236}">
                <a16:creationId xmlns:a16="http://schemas.microsoft.com/office/drawing/2014/main" xmlns="" id="{0436E49F-0A6B-493F-916C-F873458DDAFE}"/>
              </a:ext>
            </a:extLst>
          </p:cNvPr>
          <p:cNvPicPr/>
          <p:nvPr>
            <p:extLst/>
          </p:nvPr>
        </p:nvPicPr>
        <p:blipFill>
          <a:blip r:embed="rId2"/>
          <a:stretch>
            <a:fillRect/>
          </a:stretch>
        </p:blipFill>
        <p:spPr>
          <a:xfrm>
            <a:off x="868363" y="1146175"/>
            <a:ext cx="10458450" cy="5076825"/>
          </a:xfrm>
          <a:prstGeom prst="rect">
            <a:avLst/>
          </a:prstGeom>
        </p:spPr>
      </p:pic>
      <p:pic>
        <p:nvPicPr>
          <p:cNvPr id="6" name="Bildobjekt 5">
            <a:extLst>
              <a:ext uri="{FF2B5EF4-FFF2-40B4-BE49-F238E27FC236}">
                <a16:creationId xmlns:a16="http://schemas.microsoft.com/office/drawing/2014/main" xmlns="" id="{5DA08263-B981-42C5-9E73-B1B6CA91E099}"/>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53576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6BBDEA2-F858-4E7F-B545-2EF6451095B2}"/>
              </a:ext>
            </a:extLst>
          </p:cNvPr>
          <p:cNvSpPr>
            <a:spLocks noGrp="1"/>
          </p:cNvSpPr>
          <p:nvPr>
            <p:ph type="title"/>
          </p:nvPr>
        </p:nvSpPr>
        <p:spPr>
          <a:xfrm>
            <a:off x="1008000" y="576000"/>
            <a:ext cx="6662800" cy="576000"/>
          </a:xfrm>
        </p:spPr>
        <p:txBody>
          <a:bodyPr/>
          <a:lstStyle/>
          <a:p>
            <a:r>
              <a:rPr lang="sv-SE" dirty="0"/>
              <a:t>Miljö- och hälsoskydd</a:t>
            </a:r>
            <a:br>
              <a:rPr lang="sv-SE" dirty="0"/>
            </a:br>
            <a:r>
              <a:rPr lang="sv-SE" dirty="0"/>
              <a:t>Samtliga frågors svarsfördelning</a:t>
            </a:r>
          </a:p>
        </p:txBody>
      </p:sp>
      <p:pic>
        <p:nvPicPr>
          <p:cNvPr id="5" name="Bildobjekt 4">
            <a:extLst>
              <a:ext uri="{FF2B5EF4-FFF2-40B4-BE49-F238E27FC236}">
                <a16:creationId xmlns:a16="http://schemas.microsoft.com/office/drawing/2014/main" xmlns="" id="{AF12B90E-7241-4467-BF6B-ED8A1EC4A124}"/>
              </a:ext>
            </a:extLst>
          </p:cNvPr>
          <p:cNvPicPr/>
          <p:nvPr>
            <p:extLst/>
          </p:nvPr>
        </p:nvPicPr>
        <p:blipFill>
          <a:blip r:embed="rId2"/>
          <a:stretch>
            <a:fillRect/>
          </a:stretch>
        </p:blipFill>
        <p:spPr>
          <a:xfrm>
            <a:off x="750888" y="1206500"/>
            <a:ext cx="11134725" cy="5086350"/>
          </a:xfrm>
          <a:prstGeom prst="rect">
            <a:avLst/>
          </a:prstGeom>
        </p:spPr>
      </p:pic>
      <p:pic>
        <p:nvPicPr>
          <p:cNvPr id="6" name="Bildobjekt 5">
            <a:extLst>
              <a:ext uri="{FF2B5EF4-FFF2-40B4-BE49-F238E27FC236}">
                <a16:creationId xmlns:a16="http://schemas.microsoft.com/office/drawing/2014/main" xmlns="" id="{67773944-B9D2-452D-8DBF-5B70F6E85BD2}"/>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28319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Miljö- och hälsoskydd</a:t>
            </a:r>
            <a:br>
              <a:rPr lang="sv-SE" dirty="0"/>
            </a:br>
            <a:r>
              <a:rPr lang="sv-SE" dirty="0"/>
              <a:t>Fakta om respondenterna</a:t>
            </a:r>
          </a:p>
        </p:txBody>
      </p:sp>
      <p:pic>
        <p:nvPicPr>
          <p:cNvPr id="4" name="Bildobjekt 3">
            <a:extLst>
              <a:ext uri="{FF2B5EF4-FFF2-40B4-BE49-F238E27FC236}">
                <a16:creationId xmlns:a16="http://schemas.microsoft.com/office/drawing/2014/main" xmlns="" id="{450FCEBF-FD13-4CAC-B16B-57D0C3494C0C}"/>
              </a:ext>
            </a:extLst>
          </p:cNvPr>
          <p:cNvPicPr/>
          <p:nvPr>
            <p:extLst/>
          </p:nvPr>
        </p:nvPicPr>
        <p:blipFill>
          <a:blip r:embed="rId2"/>
          <a:stretch>
            <a:fillRect/>
          </a:stretch>
        </p:blipFill>
        <p:spPr>
          <a:xfrm>
            <a:off x="228600" y="1409700"/>
            <a:ext cx="5905376" cy="1247670"/>
          </a:xfrm>
          <a:prstGeom prst="rect">
            <a:avLst/>
          </a:prstGeom>
        </p:spPr>
      </p:pic>
      <p:pic>
        <p:nvPicPr>
          <p:cNvPr id="5" name="Bildobjekt 4">
            <a:extLst>
              <a:ext uri="{FF2B5EF4-FFF2-40B4-BE49-F238E27FC236}">
                <a16:creationId xmlns:a16="http://schemas.microsoft.com/office/drawing/2014/main" xmlns="" id="{505B50F0-A058-4073-9E26-1B2A4525BAD3}"/>
              </a:ext>
            </a:extLst>
          </p:cNvPr>
          <p:cNvPicPr/>
          <p:nvPr>
            <p:extLst/>
          </p:nvPr>
        </p:nvPicPr>
        <p:blipFill>
          <a:blip r:embed="rId3"/>
          <a:stretch>
            <a:fillRect/>
          </a:stretch>
        </p:blipFill>
        <p:spPr>
          <a:xfrm>
            <a:off x="228600" y="2806700"/>
            <a:ext cx="5905376" cy="2276370"/>
          </a:xfrm>
          <a:prstGeom prst="rect">
            <a:avLst/>
          </a:prstGeom>
        </p:spPr>
      </p:pic>
      <p:pic>
        <p:nvPicPr>
          <p:cNvPr id="6" name="Bildobjekt 5">
            <a:extLst>
              <a:ext uri="{FF2B5EF4-FFF2-40B4-BE49-F238E27FC236}">
                <a16:creationId xmlns:a16="http://schemas.microsoft.com/office/drawing/2014/main" xmlns="" id="{022B23D0-3EC6-4FF0-BE21-DF421009F00A}"/>
              </a:ext>
            </a:extLst>
          </p:cNvPr>
          <p:cNvPicPr/>
          <p:nvPr>
            <p:extLst/>
          </p:nvPr>
        </p:nvPicPr>
        <p:blipFill>
          <a:blip r:embed="rId4"/>
          <a:stretch>
            <a:fillRect/>
          </a:stretch>
        </p:blipFill>
        <p:spPr>
          <a:xfrm>
            <a:off x="6045200" y="3810000"/>
            <a:ext cx="5905376" cy="1762020"/>
          </a:xfrm>
          <a:prstGeom prst="rect">
            <a:avLst/>
          </a:prstGeom>
        </p:spPr>
      </p:pic>
      <p:pic>
        <p:nvPicPr>
          <p:cNvPr id="11" name="Bildobjekt 10">
            <a:extLst>
              <a:ext uri="{FF2B5EF4-FFF2-40B4-BE49-F238E27FC236}">
                <a16:creationId xmlns:a16="http://schemas.microsoft.com/office/drawing/2014/main" xmlns="" id="{6C1F42A3-9E00-4FA7-B2C8-81049A76A5F7}"/>
              </a:ext>
            </a:extLst>
          </p:cNvPr>
          <p:cNvPicPr/>
          <p:nvPr>
            <p:extLst/>
          </p:nvPr>
        </p:nvPicPr>
        <p:blipFill>
          <a:blip r:embed="rId5"/>
          <a:stretch>
            <a:fillRect/>
          </a:stretch>
        </p:blipFill>
        <p:spPr>
          <a:xfrm>
            <a:off x="6045200" y="1422400"/>
            <a:ext cx="5905376" cy="2276370"/>
          </a:xfrm>
          <a:prstGeom prst="rect">
            <a:avLst/>
          </a:prstGeom>
        </p:spPr>
      </p:pic>
      <p:pic>
        <p:nvPicPr>
          <p:cNvPr id="12" name="Bildobjekt 11">
            <a:extLst>
              <a:ext uri="{FF2B5EF4-FFF2-40B4-BE49-F238E27FC236}">
                <a16:creationId xmlns:a16="http://schemas.microsoft.com/office/drawing/2014/main" xmlns="" id="{D7F591B8-AEE2-4847-8727-DB88D0FBC783}"/>
              </a:ext>
            </a:extLst>
          </p:cNvPr>
          <p:cNvPicPr/>
          <p:nvPr>
            <p:extLst/>
          </p:nvPr>
        </p:nvPicPr>
        <p:blipFill>
          <a:blip r:embed="rId6"/>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423495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Miljö- och hälsoskydd</a:t>
            </a:r>
            <a:br>
              <a:rPr lang="sv-SE" dirty="0"/>
            </a:br>
            <a:r>
              <a:rPr lang="sv-SE" dirty="0"/>
              <a:t>Fakta om respondenterna</a:t>
            </a:r>
          </a:p>
        </p:txBody>
      </p:sp>
      <p:pic>
        <p:nvPicPr>
          <p:cNvPr id="4" name="Bildobjekt 3">
            <a:extLst>
              <a:ext uri="{FF2B5EF4-FFF2-40B4-BE49-F238E27FC236}">
                <a16:creationId xmlns:a16="http://schemas.microsoft.com/office/drawing/2014/main" xmlns="" id="{30D5F525-C6A5-48DB-AEBD-443ECA304091}"/>
              </a:ext>
            </a:extLst>
          </p:cNvPr>
          <p:cNvPicPr/>
          <p:nvPr>
            <p:extLst/>
          </p:nvPr>
        </p:nvPicPr>
        <p:blipFill>
          <a:blip r:embed="rId2"/>
          <a:stretch>
            <a:fillRect/>
          </a:stretch>
        </p:blipFill>
        <p:spPr>
          <a:xfrm>
            <a:off x="228600" y="1422400"/>
            <a:ext cx="5905376" cy="2276370"/>
          </a:xfrm>
          <a:prstGeom prst="rect">
            <a:avLst/>
          </a:prstGeom>
        </p:spPr>
      </p:pic>
      <p:pic>
        <p:nvPicPr>
          <p:cNvPr id="5" name="Bildobjekt 4">
            <a:extLst>
              <a:ext uri="{FF2B5EF4-FFF2-40B4-BE49-F238E27FC236}">
                <a16:creationId xmlns:a16="http://schemas.microsoft.com/office/drawing/2014/main" xmlns="" id="{1DDE1EE3-9D85-4133-A200-7C77A81C0278}"/>
              </a:ext>
            </a:extLst>
          </p:cNvPr>
          <p:cNvPicPr/>
          <p:nvPr>
            <p:extLst/>
          </p:nvPr>
        </p:nvPicPr>
        <p:blipFill>
          <a:blip r:embed="rId3"/>
          <a:stretch>
            <a:fillRect/>
          </a:stretch>
        </p:blipFill>
        <p:spPr>
          <a:xfrm>
            <a:off x="6045200" y="1422400"/>
            <a:ext cx="5905376" cy="1504980"/>
          </a:xfrm>
          <a:prstGeom prst="rect">
            <a:avLst/>
          </a:prstGeom>
        </p:spPr>
      </p:pic>
      <p:pic>
        <p:nvPicPr>
          <p:cNvPr id="6" name="Bildobjekt 5">
            <a:extLst>
              <a:ext uri="{FF2B5EF4-FFF2-40B4-BE49-F238E27FC236}">
                <a16:creationId xmlns:a16="http://schemas.microsoft.com/office/drawing/2014/main" xmlns="" id="{496D5336-AA80-46E5-89AF-83112BFEE255}"/>
              </a:ext>
            </a:extLst>
          </p:cNvPr>
          <p:cNvPicPr/>
          <p:nvPr>
            <p:extLst/>
          </p:nvPr>
        </p:nvPicPr>
        <p:blipFill>
          <a:blip r:embed="rId4"/>
          <a:stretch>
            <a:fillRect/>
          </a:stretch>
        </p:blipFill>
        <p:spPr>
          <a:xfrm>
            <a:off x="6045200" y="2997200"/>
            <a:ext cx="5905376" cy="1247670"/>
          </a:xfrm>
          <a:prstGeom prst="rect">
            <a:avLst/>
          </a:prstGeom>
        </p:spPr>
      </p:pic>
      <p:pic>
        <p:nvPicPr>
          <p:cNvPr id="7" name="Bildobjekt 6">
            <a:extLst>
              <a:ext uri="{FF2B5EF4-FFF2-40B4-BE49-F238E27FC236}">
                <a16:creationId xmlns:a16="http://schemas.microsoft.com/office/drawing/2014/main" xmlns="" id="{0E631031-A30D-41C4-82E7-F9A7EA06F90C}"/>
              </a:ext>
            </a:extLst>
          </p:cNvPr>
          <p:cNvPicPr/>
          <p:nvPr>
            <p:extLst/>
          </p:nvPr>
        </p:nvPicPr>
        <p:blipFill>
          <a:blip r:embed="rId5"/>
          <a:stretch>
            <a:fillRect/>
          </a:stretch>
        </p:blipFill>
        <p:spPr>
          <a:xfrm>
            <a:off x="228600" y="3797300"/>
            <a:ext cx="5905376" cy="1762020"/>
          </a:xfrm>
          <a:prstGeom prst="rect">
            <a:avLst/>
          </a:prstGeom>
        </p:spPr>
      </p:pic>
      <p:pic>
        <p:nvPicPr>
          <p:cNvPr id="13" name="Bildobjekt 12">
            <a:extLst>
              <a:ext uri="{FF2B5EF4-FFF2-40B4-BE49-F238E27FC236}">
                <a16:creationId xmlns:a16="http://schemas.microsoft.com/office/drawing/2014/main" xmlns="" id="{1DA001C2-CA1D-4627-909A-9225333CCCF8}"/>
              </a:ext>
            </a:extLst>
          </p:cNvPr>
          <p:cNvPicPr/>
          <p:nvPr>
            <p:extLst/>
          </p:nvPr>
        </p:nvPicPr>
        <p:blipFill>
          <a:blip r:embed="rId6"/>
          <a:stretch>
            <a:fillRect/>
          </a:stretch>
        </p:blipFill>
        <p:spPr>
          <a:xfrm>
            <a:off x="6045200" y="4343400"/>
            <a:ext cx="5905376" cy="1876500"/>
          </a:xfrm>
          <a:prstGeom prst="rect">
            <a:avLst/>
          </a:prstGeom>
        </p:spPr>
      </p:pic>
      <p:pic>
        <p:nvPicPr>
          <p:cNvPr id="14" name="Bildobjekt 13">
            <a:extLst>
              <a:ext uri="{FF2B5EF4-FFF2-40B4-BE49-F238E27FC236}">
                <a16:creationId xmlns:a16="http://schemas.microsoft.com/office/drawing/2014/main" xmlns="" id="{1F7BFB7A-DA32-4A8B-BA3F-267E28A12CBF}"/>
              </a:ext>
            </a:extLst>
          </p:cNvPr>
          <p:cNvPicPr/>
          <p:nvPr>
            <p:extLst/>
          </p:nvPr>
        </p:nvPicPr>
        <p:blipFill>
          <a:blip r:embed="rId7"/>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9162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E0827C3-71C0-43E7-B121-C8398712A065}"/>
              </a:ext>
            </a:extLst>
          </p:cNvPr>
          <p:cNvSpPr>
            <a:spLocks noGrp="1"/>
          </p:cNvSpPr>
          <p:nvPr>
            <p:ph type="title"/>
          </p:nvPr>
        </p:nvSpPr>
        <p:spPr/>
        <p:txBody>
          <a:bodyPr/>
          <a:lstStyle/>
          <a:p>
            <a:r>
              <a:rPr lang="sv-SE" dirty="0"/>
              <a:t>Livsmedelskontroll</a:t>
            </a:r>
          </a:p>
        </p:txBody>
      </p:sp>
      <p:pic>
        <p:nvPicPr>
          <p:cNvPr id="4" name="Bildobjekt 3">
            <a:extLst>
              <a:ext uri="{FF2B5EF4-FFF2-40B4-BE49-F238E27FC236}">
                <a16:creationId xmlns:a16="http://schemas.microsoft.com/office/drawing/2014/main" xmlns="" id="{1B3E5B1F-B7A8-4010-9179-12543832CAD6}"/>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1407725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BA34562-26A1-4651-8672-EA13203FE2CA}"/>
              </a:ext>
            </a:extLst>
          </p:cNvPr>
          <p:cNvSpPr>
            <a:spLocks noGrp="1"/>
          </p:cNvSpPr>
          <p:nvPr>
            <p:ph type="title"/>
          </p:nvPr>
        </p:nvSpPr>
        <p:spPr/>
        <p:txBody>
          <a:bodyPr/>
          <a:lstStyle/>
          <a:p>
            <a:r>
              <a:rPr lang="sv-SE" dirty="0"/>
              <a:t>Livsmedelskontroll</a:t>
            </a:r>
            <a:r>
              <a:rPr lang="sv-SE"/>
              <a:t/>
            </a:r>
            <a:br>
              <a:rPr lang="sv-SE"/>
            </a:br>
            <a:r>
              <a:rPr lang="sv-SE"/>
              <a:t>Sammanfattning</a:t>
            </a:r>
            <a:endParaRPr lang="sv-SE" dirty="0"/>
          </a:p>
        </p:txBody>
      </p:sp>
      <p:sp>
        <p:nvSpPr>
          <p:cNvPr id="5" name="Platshållare för text 4">
            <a:extLst>
              <a:ext uri="{FF2B5EF4-FFF2-40B4-BE49-F238E27FC236}">
                <a16:creationId xmlns:a16="http://schemas.microsoft.com/office/drawing/2014/main" xmlns="" id="{A6D1E8F5-E280-460D-977A-95EDA1CA8044}"/>
              </a:ext>
            </a:extLst>
          </p:cNvPr>
          <p:cNvSpPr>
            <a:spLocks noGrp="1"/>
          </p:cNvSpPr>
          <p:nvPr>
            <p:ph type="body" sz="half" idx="2"/>
          </p:nvPr>
        </p:nvSpPr>
        <p:spPr>
          <a:xfrm>
            <a:off x="965204" y="3471333"/>
            <a:ext cx="5121953" cy="3200947"/>
          </a:xfrm>
        </p:spPr>
        <p:txBody>
          <a:bodyPr/>
          <a:lstStyle/>
          <a:p>
            <a:pPr lvl="2"/>
            <a:r>
              <a:rPr lang="sv-SE" sz="1400" dirty="0"/>
              <a:t>Övergripande resultat:</a:t>
            </a:r>
          </a:p>
          <a:p>
            <a:pPr lvl="4"/>
            <a:r>
              <a:rPr lang="sv-SE" sz="1400"/>
              <a:t>NKI för Livsmedelskontroll uppgår till 76, vilket är ett bra resultat. </a:t>
            </a:r>
            <a:endParaRPr lang="sv-SE" sz="1400" dirty="0"/>
          </a:p>
          <a:p>
            <a:pPr lvl="4"/>
            <a:r>
              <a:rPr lang="sv-SE" sz="1400"/>
              <a:t>Högst omdöme ges Kompetens och Bemötande, med index på 79. Samtliga serviceområden har ett index på mellan 69-79.</a:t>
            </a:r>
            <a:endParaRPr lang="sv-SE" sz="1400" dirty="0"/>
          </a:p>
        </p:txBody>
      </p:sp>
      <p:sp>
        <p:nvSpPr>
          <p:cNvPr id="3" name="Platshållare för text 2">
            <a:extLst>
              <a:ext uri="{FF2B5EF4-FFF2-40B4-BE49-F238E27FC236}">
                <a16:creationId xmlns:a16="http://schemas.microsoft.com/office/drawing/2014/main" xmlns="" id="{CC8666B9-741C-4081-9212-7BD00C534B81}"/>
              </a:ext>
            </a:extLst>
          </p:cNvPr>
          <p:cNvSpPr>
            <a:spLocks noGrp="1"/>
          </p:cNvSpPr>
          <p:nvPr>
            <p:ph type="body" sz="half" idx="10"/>
          </p:nvPr>
        </p:nvSpPr>
        <p:spPr/>
        <p:txBody>
          <a:bodyPr/>
          <a:lstStyle/>
          <a:p>
            <a:pPr lvl="2"/>
            <a:endParaRPr lang="sv-SE" sz="1400" kern="0" dirty="0">
              <a:solidFill>
                <a:sysClr val="windowText" lastClr="000000"/>
              </a:solidFill>
            </a:endParaRPr>
          </a:p>
          <a:p>
            <a:pPr lvl="4"/>
            <a:endParaRPr lang="sv-SE" sz="1200" dirty="0"/>
          </a:p>
          <a:p>
            <a:pPr lvl="4"/>
            <a:endParaRPr lang="sv-SE" sz="1200" dirty="0"/>
          </a:p>
        </p:txBody>
      </p:sp>
      <p:pic>
        <p:nvPicPr>
          <p:cNvPr id="6" name="Bildobjekt 5">
            <a:extLst>
              <a:ext uri="{FF2B5EF4-FFF2-40B4-BE49-F238E27FC236}">
                <a16:creationId xmlns:a16="http://schemas.microsoft.com/office/drawing/2014/main" xmlns="" id="{62ACD3FE-B2B2-42B2-90E3-BE7CD0CD8900}"/>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25910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Livsmedelskontroll</a:t>
            </a:r>
            <a:br>
              <a:rPr lang="sv-SE" dirty="0"/>
            </a:br>
            <a:r>
              <a:rPr lang="sv-SE" dirty="0"/>
              <a:t>NKI och serviceområden</a:t>
            </a:r>
          </a:p>
        </p:txBody>
      </p:sp>
      <p:pic>
        <p:nvPicPr>
          <p:cNvPr id="2" name="Bildobjekt 1">
            <a:extLst>
              <a:ext uri="{FF2B5EF4-FFF2-40B4-BE49-F238E27FC236}">
                <a16:creationId xmlns:a16="http://schemas.microsoft.com/office/drawing/2014/main" xmlns="" id="{A6543310-6368-4669-B152-54624C405B0E}"/>
              </a:ext>
            </a:extLst>
          </p:cNvPr>
          <p:cNvPicPr/>
          <p:nvPr>
            <p:extLst/>
          </p:nvPr>
        </p:nvPicPr>
        <p:blipFill>
          <a:blip r:embed="rId2"/>
          <a:stretch>
            <a:fillRect/>
          </a:stretch>
        </p:blipFill>
        <p:spPr>
          <a:xfrm>
            <a:off x="11671300" y="76200"/>
            <a:ext cx="438156" cy="200070"/>
          </a:xfrm>
          <a:prstGeom prst="rect">
            <a:avLst/>
          </a:prstGeom>
        </p:spPr>
      </p:pic>
      <p:pic>
        <p:nvPicPr>
          <p:cNvPr id="6" name="Bildobjekt 5">
            <a:extLst>
              <a:ext uri="{FF2B5EF4-FFF2-40B4-BE49-F238E27FC236}">
                <a16:creationId xmlns:a16="http://schemas.microsoft.com/office/drawing/2014/main" xmlns="" id="{6313BAB9-5861-405B-B368-4A3311BAF8EF}"/>
              </a:ext>
            </a:extLst>
          </p:cNvPr>
          <p:cNvPicPr/>
          <p:nvPr>
            <p:extLst/>
          </p:nvPr>
        </p:nvPicPr>
        <p:blipFill>
          <a:blip r:embed="rId3"/>
          <a:stretch>
            <a:fillRect/>
          </a:stretch>
        </p:blipFill>
        <p:spPr>
          <a:xfrm>
            <a:off x="1054100" y="1143000"/>
            <a:ext cx="10458450" cy="5076825"/>
          </a:xfrm>
          <a:prstGeom prst="rect">
            <a:avLst/>
          </a:prstGeom>
        </p:spPr>
      </p:pic>
    </p:spTree>
    <p:extLst>
      <p:ext uri="{BB962C8B-B14F-4D97-AF65-F5344CB8AC3E}">
        <p14:creationId xmlns:p14="http://schemas.microsoft.com/office/powerpoint/2010/main" val="210163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6BBDEA2-F858-4E7F-B545-2EF6451095B2}"/>
              </a:ext>
            </a:extLst>
          </p:cNvPr>
          <p:cNvSpPr>
            <a:spLocks noGrp="1"/>
          </p:cNvSpPr>
          <p:nvPr>
            <p:ph type="title"/>
          </p:nvPr>
        </p:nvSpPr>
        <p:spPr>
          <a:xfrm>
            <a:off x="1008000" y="576000"/>
            <a:ext cx="6662800" cy="576000"/>
          </a:xfrm>
        </p:spPr>
        <p:txBody>
          <a:bodyPr/>
          <a:lstStyle/>
          <a:p>
            <a:r>
              <a:rPr lang="sv-SE" dirty="0"/>
              <a:t>Livsmedelskontroll</a:t>
            </a:r>
            <a:br>
              <a:rPr lang="sv-SE" dirty="0"/>
            </a:br>
            <a:r>
              <a:rPr lang="sv-SE" dirty="0"/>
              <a:t>Samtliga frågors svarsfördelning</a:t>
            </a:r>
          </a:p>
        </p:txBody>
      </p:sp>
      <p:pic>
        <p:nvPicPr>
          <p:cNvPr id="5" name="Bildobjekt 4">
            <a:extLst>
              <a:ext uri="{FF2B5EF4-FFF2-40B4-BE49-F238E27FC236}">
                <a16:creationId xmlns:a16="http://schemas.microsoft.com/office/drawing/2014/main" xmlns="" id="{24FABF66-46B5-4188-AE5F-949E285AA8BE}"/>
              </a:ext>
            </a:extLst>
          </p:cNvPr>
          <p:cNvPicPr/>
          <p:nvPr>
            <p:extLst/>
          </p:nvPr>
        </p:nvPicPr>
        <p:blipFill>
          <a:blip r:embed="rId2"/>
          <a:stretch>
            <a:fillRect/>
          </a:stretch>
        </p:blipFill>
        <p:spPr>
          <a:xfrm>
            <a:off x="750888" y="1206500"/>
            <a:ext cx="11134725" cy="5086350"/>
          </a:xfrm>
          <a:prstGeom prst="rect">
            <a:avLst/>
          </a:prstGeom>
        </p:spPr>
      </p:pic>
      <p:pic>
        <p:nvPicPr>
          <p:cNvPr id="6" name="Bildobjekt 5">
            <a:extLst>
              <a:ext uri="{FF2B5EF4-FFF2-40B4-BE49-F238E27FC236}">
                <a16:creationId xmlns:a16="http://schemas.microsoft.com/office/drawing/2014/main" xmlns="" id="{FE29A6D7-44AC-4E85-B3CF-B067B1789E29}"/>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12477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Livsmedelskontroll</a:t>
            </a:r>
            <a:br>
              <a:rPr lang="sv-SE" dirty="0"/>
            </a:br>
            <a:r>
              <a:rPr lang="sv-SE" dirty="0"/>
              <a:t>Fakta om respondenterna</a:t>
            </a:r>
          </a:p>
        </p:txBody>
      </p:sp>
      <p:pic>
        <p:nvPicPr>
          <p:cNvPr id="3" name="Bildobjekt 2">
            <a:extLst>
              <a:ext uri="{FF2B5EF4-FFF2-40B4-BE49-F238E27FC236}">
                <a16:creationId xmlns:a16="http://schemas.microsoft.com/office/drawing/2014/main" xmlns="" id="{930B252D-5046-4F82-B007-ABEF4F96F9C7}"/>
              </a:ext>
            </a:extLst>
          </p:cNvPr>
          <p:cNvPicPr/>
          <p:nvPr>
            <p:extLst/>
          </p:nvPr>
        </p:nvPicPr>
        <p:blipFill>
          <a:blip r:embed="rId2"/>
          <a:stretch>
            <a:fillRect/>
          </a:stretch>
        </p:blipFill>
        <p:spPr>
          <a:xfrm>
            <a:off x="228600" y="1409700"/>
            <a:ext cx="5905376" cy="1247670"/>
          </a:xfrm>
          <a:prstGeom prst="rect">
            <a:avLst/>
          </a:prstGeom>
        </p:spPr>
      </p:pic>
      <p:pic>
        <p:nvPicPr>
          <p:cNvPr id="9" name="Bildobjekt 8">
            <a:extLst>
              <a:ext uri="{FF2B5EF4-FFF2-40B4-BE49-F238E27FC236}">
                <a16:creationId xmlns:a16="http://schemas.microsoft.com/office/drawing/2014/main" xmlns="" id="{C1AB56F0-A9A3-4E7F-98CA-25588944BD7A}"/>
              </a:ext>
            </a:extLst>
          </p:cNvPr>
          <p:cNvPicPr/>
          <p:nvPr>
            <p:extLst/>
          </p:nvPr>
        </p:nvPicPr>
        <p:blipFill>
          <a:blip r:embed="rId3"/>
          <a:stretch>
            <a:fillRect/>
          </a:stretch>
        </p:blipFill>
        <p:spPr>
          <a:xfrm>
            <a:off x="228600" y="2806700"/>
            <a:ext cx="5905376" cy="2276370"/>
          </a:xfrm>
          <a:prstGeom prst="rect">
            <a:avLst/>
          </a:prstGeom>
        </p:spPr>
      </p:pic>
      <p:pic>
        <p:nvPicPr>
          <p:cNvPr id="10" name="Bildobjekt 9">
            <a:extLst>
              <a:ext uri="{FF2B5EF4-FFF2-40B4-BE49-F238E27FC236}">
                <a16:creationId xmlns:a16="http://schemas.microsoft.com/office/drawing/2014/main" xmlns="" id="{B63E0E34-840D-4AFA-B25A-B39335554C99}"/>
              </a:ext>
            </a:extLst>
          </p:cNvPr>
          <p:cNvPicPr/>
          <p:nvPr>
            <p:extLst/>
          </p:nvPr>
        </p:nvPicPr>
        <p:blipFill>
          <a:blip r:embed="rId4"/>
          <a:stretch>
            <a:fillRect/>
          </a:stretch>
        </p:blipFill>
        <p:spPr>
          <a:xfrm>
            <a:off x="6045200" y="3810000"/>
            <a:ext cx="5905376" cy="1762020"/>
          </a:xfrm>
          <a:prstGeom prst="rect">
            <a:avLst/>
          </a:prstGeom>
        </p:spPr>
      </p:pic>
      <p:pic>
        <p:nvPicPr>
          <p:cNvPr id="11" name="Bildobjekt 10">
            <a:extLst>
              <a:ext uri="{FF2B5EF4-FFF2-40B4-BE49-F238E27FC236}">
                <a16:creationId xmlns:a16="http://schemas.microsoft.com/office/drawing/2014/main" xmlns="" id="{785415E2-DA64-4B1C-8D5E-F5B0948A861D}"/>
              </a:ext>
            </a:extLst>
          </p:cNvPr>
          <p:cNvPicPr/>
          <p:nvPr>
            <p:extLst/>
          </p:nvPr>
        </p:nvPicPr>
        <p:blipFill>
          <a:blip r:embed="rId5"/>
          <a:stretch>
            <a:fillRect/>
          </a:stretch>
        </p:blipFill>
        <p:spPr>
          <a:xfrm>
            <a:off x="6045200" y="1422400"/>
            <a:ext cx="5905376" cy="2276370"/>
          </a:xfrm>
          <a:prstGeom prst="rect">
            <a:avLst/>
          </a:prstGeom>
        </p:spPr>
      </p:pic>
      <p:pic>
        <p:nvPicPr>
          <p:cNvPr id="12" name="Bildobjekt 11">
            <a:extLst>
              <a:ext uri="{FF2B5EF4-FFF2-40B4-BE49-F238E27FC236}">
                <a16:creationId xmlns:a16="http://schemas.microsoft.com/office/drawing/2014/main" xmlns="" id="{B2734419-0F59-4350-882F-99AECC795DC5}"/>
              </a:ext>
            </a:extLst>
          </p:cNvPr>
          <p:cNvPicPr/>
          <p:nvPr>
            <p:extLst/>
          </p:nvPr>
        </p:nvPicPr>
        <p:blipFill>
          <a:blip r:embed="rId6"/>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297589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Livsmedelskontroll</a:t>
            </a:r>
            <a:br>
              <a:rPr lang="sv-SE" dirty="0"/>
            </a:br>
            <a:r>
              <a:rPr lang="sv-SE" dirty="0"/>
              <a:t>Fakta om respondenterna</a:t>
            </a:r>
          </a:p>
        </p:txBody>
      </p:sp>
      <p:pic>
        <p:nvPicPr>
          <p:cNvPr id="3" name="Bildobjekt 2">
            <a:extLst>
              <a:ext uri="{FF2B5EF4-FFF2-40B4-BE49-F238E27FC236}">
                <a16:creationId xmlns:a16="http://schemas.microsoft.com/office/drawing/2014/main" xmlns="" id="{0360A74A-15B5-497B-9A2C-056E476D5593}"/>
              </a:ext>
            </a:extLst>
          </p:cNvPr>
          <p:cNvPicPr/>
          <p:nvPr>
            <p:extLst/>
          </p:nvPr>
        </p:nvPicPr>
        <p:blipFill>
          <a:blip r:embed="rId2"/>
          <a:stretch>
            <a:fillRect/>
          </a:stretch>
        </p:blipFill>
        <p:spPr>
          <a:xfrm>
            <a:off x="228600" y="1422400"/>
            <a:ext cx="5905376" cy="2276370"/>
          </a:xfrm>
          <a:prstGeom prst="rect">
            <a:avLst/>
          </a:prstGeom>
        </p:spPr>
      </p:pic>
      <p:pic>
        <p:nvPicPr>
          <p:cNvPr id="10" name="Bildobjekt 9">
            <a:extLst>
              <a:ext uri="{FF2B5EF4-FFF2-40B4-BE49-F238E27FC236}">
                <a16:creationId xmlns:a16="http://schemas.microsoft.com/office/drawing/2014/main" xmlns="" id="{194489E2-8048-4397-8772-934D03932D77}"/>
              </a:ext>
            </a:extLst>
          </p:cNvPr>
          <p:cNvPicPr/>
          <p:nvPr>
            <p:extLst/>
          </p:nvPr>
        </p:nvPicPr>
        <p:blipFill>
          <a:blip r:embed="rId3"/>
          <a:stretch>
            <a:fillRect/>
          </a:stretch>
        </p:blipFill>
        <p:spPr>
          <a:xfrm>
            <a:off x="6045200" y="1422400"/>
            <a:ext cx="5905376" cy="1504980"/>
          </a:xfrm>
          <a:prstGeom prst="rect">
            <a:avLst/>
          </a:prstGeom>
        </p:spPr>
      </p:pic>
      <p:pic>
        <p:nvPicPr>
          <p:cNvPr id="11" name="Bildobjekt 10">
            <a:extLst>
              <a:ext uri="{FF2B5EF4-FFF2-40B4-BE49-F238E27FC236}">
                <a16:creationId xmlns:a16="http://schemas.microsoft.com/office/drawing/2014/main" xmlns="" id="{7A0741E0-86FA-4F08-998C-B6DFE8D9F2B2}"/>
              </a:ext>
            </a:extLst>
          </p:cNvPr>
          <p:cNvPicPr/>
          <p:nvPr>
            <p:extLst/>
          </p:nvPr>
        </p:nvPicPr>
        <p:blipFill>
          <a:blip r:embed="rId4"/>
          <a:stretch>
            <a:fillRect/>
          </a:stretch>
        </p:blipFill>
        <p:spPr>
          <a:xfrm>
            <a:off x="6045200" y="2997200"/>
            <a:ext cx="5905376" cy="1247670"/>
          </a:xfrm>
          <a:prstGeom prst="rect">
            <a:avLst/>
          </a:prstGeom>
        </p:spPr>
      </p:pic>
      <p:pic>
        <p:nvPicPr>
          <p:cNvPr id="12" name="Bildobjekt 11">
            <a:extLst>
              <a:ext uri="{FF2B5EF4-FFF2-40B4-BE49-F238E27FC236}">
                <a16:creationId xmlns:a16="http://schemas.microsoft.com/office/drawing/2014/main" xmlns="" id="{0EEFCDDB-2B49-461B-99E3-5F9BB270868B}"/>
              </a:ext>
            </a:extLst>
          </p:cNvPr>
          <p:cNvPicPr/>
          <p:nvPr>
            <p:extLst/>
          </p:nvPr>
        </p:nvPicPr>
        <p:blipFill>
          <a:blip r:embed="rId5"/>
          <a:stretch>
            <a:fillRect/>
          </a:stretch>
        </p:blipFill>
        <p:spPr>
          <a:xfrm>
            <a:off x="228600" y="3797300"/>
            <a:ext cx="5905376" cy="1762020"/>
          </a:xfrm>
          <a:prstGeom prst="rect">
            <a:avLst/>
          </a:prstGeom>
        </p:spPr>
      </p:pic>
      <p:pic>
        <p:nvPicPr>
          <p:cNvPr id="13" name="Bildobjekt 12">
            <a:extLst>
              <a:ext uri="{FF2B5EF4-FFF2-40B4-BE49-F238E27FC236}">
                <a16:creationId xmlns:a16="http://schemas.microsoft.com/office/drawing/2014/main" xmlns="" id="{7D44E84D-E45C-4E60-84B7-D9A5DF9AAABF}"/>
              </a:ext>
            </a:extLst>
          </p:cNvPr>
          <p:cNvPicPr/>
          <p:nvPr>
            <p:extLst/>
          </p:nvPr>
        </p:nvPicPr>
        <p:blipFill>
          <a:blip r:embed="rId6"/>
          <a:stretch>
            <a:fillRect/>
          </a:stretch>
        </p:blipFill>
        <p:spPr>
          <a:xfrm>
            <a:off x="6045200" y="4343400"/>
            <a:ext cx="5905376" cy="1876500"/>
          </a:xfrm>
          <a:prstGeom prst="rect">
            <a:avLst/>
          </a:prstGeom>
        </p:spPr>
      </p:pic>
      <p:pic>
        <p:nvPicPr>
          <p:cNvPr id="14" name="Bildobjekt 13">
            <a:extLst>
              <a:ext uri="{FF2B5EF4-FFF2-40B4-BE49-F238E27FC236}">
                <a16:creationId xmlns:a16="http://schemas.microsoft.com/office/drawing/2014/main" xmlns="" id="{0F3D79CF-92C3-4F0E-B9A7-28B8F77826EA}"/>
              </a:ext>
            </a:extLst>
          </p:cNvPr>
          <p:cNvPicPr/>
          <p:nvPr>
            <p:extLst/>
          </p:nvPr>
        </p:nvPicPr>
        <p:blipFill>
          <a:blip r:embed="rId7"/>
          <a:stretch>
            <a:fillRect/>
          </a:stretch>
        </p:blipFill>
        <p:spPr>
          <a:xfrm>
            <a:off x="11671300" y="76200"/>
            <a:ext cx="438156" cy="200070"/>
          </a:xfrm>
          <a:prstGeom prst="rect">
            <a:avLst/>
          </a:prstGeom>
        </p:spPr>
      </p:pic>
    </p:spTree>
    <p:extLst>
      <p:ext uri="{BB962C8B-B14F-4D97-AF65-F5344CB8AC3E}">
        <p14:creationId xmlns:p14="http://schemas.microsoft.com/office/powerpoint/2010/main" val="426364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xmlns="" id="{71EC8875-8147-4694-ABF8-8DF9322E6B70}"/>
              </a:ext>
            </a:extLst>
          </p:cNvPr>
          <p:cNvSpPr>
            <a:spLocks noGrp="1"/>
          </p:cNvSpPr>
          <p:nvPr>
            <p:ph type="body" sz="half" idx="2"/>
          </p:nvPr>
        </p:nvSpPr>
        <p:spPr/>
        <p:txBody>
          <a:bodyPr/>
          <a:lstStyle/>
          <a:p>
            <a:pPr lvl="2"/>
            <a:r>
              <a:rPr lang="sv-SE" sz="1400" dirty="0"/>
              <a:t>Övergripande resultat:</a:t>
            </a:r>
          </a:p>
          <a:p>
            <a:pPr lvl="4"/>
            <a:r>
              <a:rPr lang="sv-SE" sz="1400"/>
              <a:t>Svarsfrekvensen uppgår i undersökningen till 63 procent. Det är en relativt bra nivå som ger en god grund för att ge tydliga indikationer samt för att ta beslut om åtgärder och sätta upp mål.</a:t>
            </a:r>
            <a:endParaRPr lang="sv-SE" sz="1400" dirty="0"/>
          </a:p>
          <a:p>
            <a:pPr lvl="4"/>
            <a:r>
              <a:rPr lang="sv-SE" sz="1400"/>
              <a:t>NKI för Ronneby kommun totalt uppgår till 66, vilket är ett relativt bra resultat. Resultatet ligger på ungefär samma nivå som föregående mätning (2016: 67).</a:t>
            </a:r>
            <a:endParaRPr lang="sv-SE" sz="1400" dirty="0"/>
          </a:p>
        </p:txBody>
      </p:sp>
      <p:sp>
        <p:nvSpPr>
          <p:cNvPr id="8" name="Platshållare för text 7">
            <a:extLst>
              <a:ext uri="{FF2B5EF4-FFF2-40B4-BE49-F238E27FC236}">
                <a16:creationId xmlns:a16="http://schemas.microsoft.com/office/drawing/2014/main" xmlns="" id="{B7478D45-B45B-4018-AE93-707BB97D603E}"/>
              </a:ext>
            </a:extLst>
          </p:cNvPr>
          <p:cNvSpPr>
            <a:spLocks noGrp="1"/>
          </p:cNvSpPr>
          <p:nvPr>
            <p:ph type="body" sz="half" idx="10"/>
          </p:nvPr>
        </p:nvSpPr>
        <p:spPr/>
        <p:txBody>
          <a:bodyPr/>
          <a:lstStyle/>
          <a:p>
            <a:pPr lvl="2"/>
            <a:endParaRPr lang="sv-SE" sz="1400" dirty="0"/>
          </a:p>
          <a:p>
            <a:pPr lvl="4"/>
            <a:r>
              <a:rPr lang="sv-SE" sz="1400"/>
              <a:t>Högst omdöme ges Bemötande, med index på 74. Samtliga serviceområden har ett index på mellan 60-74.</a:t>
            </a:r>
            <a:endParaRPr lang="sv-SE" sz="1400" dirty="0"/>
          </a:p>
          <a:p>
            <a:pPr lvl="4"/>
            <a:endParaRPr lang="sv-SE" sz="1400" dirty="0"/>
          </a:p>
        </p:txBody>
      </p:sp>
      <p:sp>
        <p:nvSpPr>
          <p:cNvPr id="2" name="textruta 1">
            <a:extLst>
              <a:ext uri="{FF2B5EF4-FFF2-40B4-BE49-F238E27FC236}">
                <a16:creationId xmlns:a16="http://schemas.microsoft.com/office/drawing/2014/main" xmlns="" id="{C61EB7C4-C01D-484D-9D72-383F425F7FD0}"/>
              </a:ext>
            </a:extLst>
          </p:cNvPr>
          <p:cNvSpPr txBox="1"/>
          <p:nvPr/>
        </p:nvSpPr>
        <p:spPr>
          <a:xfrm>
            <a:off x="965199" y="2781300"/>
            <a:ext cx="4803211" cy="707886"/>
          </a:xfrm>
          <a:prstGeom prst="rect">
            <a:avLst/>
          </a:prstGeom>
          <a:noFill/>
        </p:spPr>
        <p:txBody>
          <a:bodyPr wrap="square" rtlCol="0">
            <a:spAutoFit/>
          </a:bodyPr>
          <a:lstStyle/>
          <a:p>
            <a:r>
              <a:rPr lang="sv-SE" sz="4000" dirty="0">
                <a:latin typeface="+mj-lt"/>
                <a:ea typeface="+mj-ea"/>
                <a:cs typeface="+mj-cs"/>
              </a:rPr>
              <a:t>Sammanfattning</a:t>
            </a:r>
            <a:endParaRPr lang="sv-SE" dirty="0"/>
          </a:p>
        </p:txBody>
      </p:sp>
    </p:spTree>
    <p:extLst>
      <p:ext uri="{BB962C8B-B14F-4D97-AF65-F5344CB8AC3E}">
        <p14:creationId xmlns:p14="http://schemas.microsoft.com/office/powerpoint/2010/main" val="1677629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E0827C3-71C0-43E7-B121-C8398712A065}"/>
              </a:ext>
            </a:extLst>
          </p:cNvPr>
          <p:cNvSpPr>
            <a:spLocks noGrp="1"/>
          </p:cNvSpPr>
          <p:nvPr>
            <p:ph type="title"/>
          </p:nvPr>
        </p:nvSpPr>
        <p:spPr/>
        <p:txBody>
          <a:bodyPr/>
          <a:lstStyle/>
          <a:p>
            <a:r>
              <a:rPr lang="sv-SE" dirty="0"/>
              <a:t>Serveringstillstånd</a:t>
            </a:r>
          </a:p>
        </p:txBody>
      </p:sp>
      <p:pic>
        <p:nvPicPr>
          <p:cNvPr id="4" name="Bildobjekt 3">
            <a:extLst>
              <a:ext uri="{FF2B5EF4-FFF2-40B4-BE49-F238E27FC236}">
                <a16:creationId xmlns:a16="http://schemas.microsoft.com/office/drawing/2014/main" xmlns="" id="{D0E7F09E-9F33-46DA-8FE0-6D6CA56C69BD}"/>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992828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BA34562-26A1-4651-8672-EA13203FE2CA}"/>
              </a:ext>
            </a:extLst>
          </p:cNvPr>
          <p:cNvSpPr>
            <a:spLocks noGrp="1"/>
          </p:cNvSpPr>
          <p:nvPr>
            <p:ph type="title"/>
          </p:nvPr>
        </p:nvSpPr>
        <p:spPr/>
        <p:txBody>
          <a:bodyPr/>
          <a:lstStyle/>
          <a:p>
            <a:r>
              <a:rPr lang="sv-SE" dirty="0"/>
              <a:t>Serveringstillstånd</a:t>
            </a:r>
            <a:r>
              <a:rPr lang="sv-SE"/>
              <a:t/>
            </a:r>
            <a:br>
              <a:rPr lang="sv-SE"/>
            </a:br>
            <a:r>
              <a:rPr lang="sv-SE"/>
              <a:t>Sammanfattning</a:t>
            </a:r>
            <a:endParaRPr lang="sv-SE" dirty="0"/>
          </a:p>
        </p:txBody>
      </p:sp>
      <p:sp>
        <p:nvSpPr>
          <p:cNvPr id="5" name="Platshållare för text 4">
            <a:extLst>
              <a:ext uri="{FF2B5EF4-FFF2-40B4-BE49-F238E27FC236}">
                <a16:creationId xmlns:a16="http://schemas.microsoft.com/office/drawing/2014/main" xmlns="" id="{A6D1E8F5-E280-460D-977A-95EDA1CA8044}"/>
              </a:ext>
            </a:extLst>
          </p:cNvPr>
          <p:cNvSpPr>
            <a:spLocks noGrp="1"/>
          </p:cNvSpPr>
          <p:nvPr>
            <p:ph type="body" sz="half" idx="2"/>
          </p:nvPr>
        </p:nvSpPr>
        <p:spPr/>
        <p:txBody>
          <a:bodyPr/>
          <a:lstStyle/>
          <a:p>
            <a:pPr lvl="2"/>
            <a:r>
              <a:rPr lang="sv-SE" sz="1400" dirty="0"/>
              <a:t>Övergripande resultat:</a:t>
            </a:r>
          </a:p>
          <a:p>
            <a:pPr lvl="4"/>
            <a:r>
              <a:rPr lang="sv-SE" sz="1400"/>
              <a:t>NKI för Serveringstillstånd uppgår till 72, vilket är ett bra resultat. Resultatet visar dock på en negativ utveckling för NKI över tid (2016: 83).</a:t>
            </a:r>
            <a:endParaRPr lang="sv-SE" sz="1400" dirty="0"/>
          </a:p>
          <a:p>
            <a:pPr lvl="4"/>
            <a:r>
              <a:rPr lang="sv-SE" sz="1400"/>
              <a:t>Högst omdöme ges Bemötande, med index på 79. Samtliga serviceområden har ett index på mellan 69-79.</a:t>
            </a:r>
            <a:endParaRPr lang="sv-SE" sz="1400" dirty="0"/>
          </a:p>
        </p:txBody>
      </p:sp>
      <p:sp>
        <p:nvSpPr>
          <p:cNvPr id="3" name="Platshållare för text 2">
            <a:extLst>
              <a:ext uri="{FF2B5EF4-FFF2-40B4-BE49-F238E27FC236}">
                <a16:creationId xmlns:a16="http://schemas.microsoft.com/office/drawing/2014/main" xmlns="" id="{DA7580B6-F9B4-481E-A8E6-1E2B83C5EB7F}"/>
              </a:ext>
            </a:extLst>
          </p:cNvPr>
          <p:cNvSpPr>
            <a:spLocks noGrp="1"/>
          </p:cNvSpPr>
          <p:nvPr>
            <p:ph type="body" sz="half" idx="10"/>
          </p:nvPr>
        </p:nvSpPr>
        <p:spPr/>
        <p:txBody>
          <a:bodyPr/>
          <a:lstStyle/>
          <a:p>
            <a:pPr lvl="2"/>
            <a:endParaRPr lang="sv-SE" sz="1400" kern="0" dirty="0">
              <a:solidFill>
                <a:sysClr val="windowText" lastClr="000000"/>
              </a:solidFill>
            </a:endParaRPr>
          </a:p>
          <a:p>
            <a:pPr lvl="4"/>
            <a:endParaRPr lang="sv-SE" sz="1200" dirty="0"/>
          </a:p>
          <a:p>
            <a:pPr lvl="4"/>
            <a:endParaRPr lang="sv-SE" sz="1200" dirty="0"/>
          </a:p>
        </p:txBody>
      </p:sp>
      <p:pic>
        <p:nvPicPr>
          <p:cNvPr id="6" name="Bildobjekt 5">
            <a:extLst>
              <a:ext uri="{FF2B5EF4-FFF2-40B4-BE49-F238E27FC236}">
                <a16:creationId xmlns:a16="http://schemas.microsoft.com/office/drawing/2014/main" xmlns="" id="{FE57F832-AD79-42E7-8345-59CA7AE1EFE6}"/>
              </a:ext>
            </a:extLst>
          </p:cNvPr>
          <p:cNvPicPr/>
          <p:nvPr>
            <p:extLst/>
          </p:nvPr>
        </p:nvPicPr>
        <p:blipFill>
          <a:blip r:embed="rId2"/>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698389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Serveringstillstånd</a:t>
            </a:r>
            <a:br>
              <a:rPr lang="sv-SE" dirty="0"/>
            </a:br>
            <a:r>
              <a:rPr lang="sv-SE" dirty="0"/>
              <a:t>NKI och serviceområden</a:t>
            </a:r>
          </a:p>
        </p:txBody>
      </p:sp>
      <p:pic>
        <p:nvPicPr>
          <p:cNvPr id="2" name="Bildobjekt 1">
            <a:extLst>
              <a:ext uri="{FF2B5EF4-FFF2-40B4-BE49-F238E27FC236}">
                <a16:creationId xmlns:a16="http://schemas.microsoft.com/office/drawing/2014/main" xmlns="" id="{7EC63134-1320-4CBC-AC77-B5E6F94FC610}"/>
              </a:ext>
            </a:extLst>
          </p:cNvPr>
          <p:cNvPicPr/>
          <p:nvPr>
            <p:extLst/>
          </p:nvPr>
        </p:nvPicPr>
        <p:blipFill>
          <a:blip r:embed="rId2"/>
          <a:stretch>
            <a:fillRect/>
          </a:stretch>
        </p:blipFill>
        <p:spPr>
          <a:xfrm>
            <a:off x="868363" y="1146175"/>
            <a:ext cx="10458450" cy="5076825"/>
          </a:xfrm>
          <a:prstGeom prst="rect">
            <a:avLst/>
          </a:prstGeom>
        </p:spPr>
      </p:pic>
      <p:pic>
        <p:nvPicPr>
          <p:cNvPr id="6" name="Bildobjekt 5">
            <a:extLst>
              <a:ext uri="{FF2B5EF4-FFF2-40B4-BE49-F238E27FC236}">
                <a16:creationId xmlns:a16="http://schemas.microsoft.com/office/drawing/2014/main" xmlns="" id="{A5F1B165-01A6-42A0-9879-FDED90448067}"/>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1160640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6BBDEA2-F858-4E7F-B545-2EF6451095B2}"/>
              </a:ext>
            </a:extLst>
          </p:cNvPr>
          <p:cNvSpPr>
            <a:spLocks noGrp="1"/>
          </p:cNvSpPr>
          <p:nvPr>
            <p:ph type="title"/>
          </p:nvPr>
        </p:nvSpPr>
        <p:spPr>
          <a:xfrm>
            <a:off x="1008000" y="576000"/>
            <a:ext cx="6662800" cy="576000"/>
          </a:xfrm>
        </p:spPr>
        <p:txBody>
          <a:bodyPr/>
          <a:lstStyle/>
          <a:p>
            <a:r>
              <a:rPr lang="sv-SE" dirty="0"/>
              <a:t>Serveringstillstånd</a:t>
            </a:r>
            <a:br>
              <a:rPr lang="sv-SE" dirty="0"/>
            </a:br>
            <a:r>
              <a:rPr lang="sv-SE" dirty="0"/>
              <a:t>Samtliga frågors svarsfördelning</a:t>
            </a:r>
          </a:p>
        </p:txBody>
      </p:sp>
      <p:pic>
        <p:nvPicPr>
          <p:cNvPr id="5" name="Bildobjekt 4">
            <a:extLst>
              <a:ext uri="{FF2B5EF4-FFF2-40B4-BE49-F238E27FC236}">
                <a16:creationId xmlns:a16="http://schemas.microsoft.com/office/drawing/2014/main" xmlns="" id="{4A4919A4-E3E5-4231-A2BA-5D4552A37C6B}"/>
              </a:ext>
            </a:extLst>
          </p:cNvPr>
          <p:cNvPicPr/>
          <p:nvPr>
            <p:extLst/>
          </p:nvPr>
        </p:nvPicPr>
        <p:blipFill>
          <a:blip r:embed="rId2"/>
          <a:stretch>
            <a:fillRect/>
          </a:stretch>
        </p:blipFill>
        <p:spPr>
          <a:xfrm>
            <a:off x="750888" y="1206500"/>
            <a:ext cx="11134725" cy="5086350"/>
          </a:xfrm>
          <a:prstGeom prst="rect">
            <a:avLst/>
          </a:prstGeom>
        </p:spPr>
      </p:pic>
      <p:pic>
        <p:nvPicPr>
          <p:cNvPr id="6" name="Bildobjekt 5">
            <a:extLst>
              <a:ext uri="{FF2B5EF4-FFF2-40B4-BE49-F238E27FC236}">
                <a16:creationId xmlns:a16="http://schemas.microsoft.com/office/drawing/2014/main" xmlns="" id="{FE53F90B-F9E8-4E9D-A847-8FED6D9D38EC}"/>
              </a:ext>
            </a:extLst>
          </p:cNvPr>
          <p:cNvPicPr/>
          <p:nvPr>
            <p:extLst/>
          </p:nvPr>
        </p:nvPicPr>
        <p:blipFill>
          <a:blip r:embed="rId3"/>
          <a:stretch>
            <a:fillRect/>
          </a:stretch>
        </p:blipFill>
        <p:spPr>
          <a:xfrm>
            <a:off x="11671300" y="76200"/>
            <a:ext cx="438156" cy="200070"/>
          </a:xfrm>
          <a:prstGeom prst="rect">
            <a:avLst/>
          </a:prstGeom>
        </p:spPr>
      </p:pic>
    </p:spTree>
    <p:extLst>
      <p:ext uri="{BB962C8B-B14F-4D97-AF65-F5344CB8AC3E}">
        <p14:creationId xmlns:p14="http://schemas.microsoft.com/office/powerpoint/2010/main" val="320492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Serveringstillstånd</a:t>
            </a:r>
            <a:br>
              <a:rPr lang="sv-SE" dirty="0"/>
            </a:br>
            <a:r>
              <a:rPr lang="sv-SE" dirty="0"/>
              <a:t>Fakta om respondenterna</a:t>
            </a:r>
          </a:p>
        </p:txBody>
      </p:sp>
      <p:pic>
        <p:nvPicPr>
          <p:cNvPr id="5" name="Bildobjekt 4">
            <a:extLst>
              <a:ext uri="{FF2B5EF4-FFF2-40B4-BE49-F238E27FC236}">
                <a16:creationId xmlns:a16="http://schemas.microsoft.com/office/drawing/2014/main" xmlns="" id="{05D801CF-FEA0-4F28-9946-E1070065129F}"/>
              </a:ext>
            </a:extLst>
          </p:cNvPr>
          <p:cNvPicPr/>
          <p:nvPr>
            <p:extLst/>
          </p:nvPr>
        </p:nvPicPr>
        <p:blipFill>
          <a:blip r:embed="rId2"/>
          <a:stretch>
            <a:fillRect/>
          </a:stretch>
        </p:blipFill>
        <p:spPr>
          <a:xfrm>
            <a:off x="228600" y="1409700"/>
            <a:ext cx="5905376" cy="1247670"/>
          </a:xfrm>
          <a:prstGeom prst="rect">
            <a:avLst/>
          </a:prstGeom>
        </p:spPr>
      </p:pic>
      <p:pic>
        <p:nvPicPr>
          <p:cNvPr id="6" name="Bildobjekt 5">
            <a:extLst>
              <a:ext uri="{FF2B5EF4-FFF2-40B4-BE49-F238E27FC236}">
                <a16:creationId xmlns:a16="http://schemas.microsoft.com/office/drawing/2014/main" xmlns="" id="{C8DFE1F4-E18D-4DC9-8278-B9BCE753BCC3}"/>
              </a:ext>
            </a:extLst>
          </p:cNvPr>
          <p:cNvPicPr/>
          <p:nvPr>
            <p:extLst/>
          </p:nvPr>
        </p:nvPicPr>
        <p:blipFill>
          <a:blip r:embed="rId3"/>
          <a:stretch>
            <a:fillRect/>
          </a:stretch>
        </p:blipFill>
        <p:spPr>
          <a:xfrm>
            <a:off x="228600" y="2806700"/>
            <a:ext cx="5905376" cy="2276370"/>
          </a:xfrm>
          <a:prstGeom prst="rect">
            <a:avLst/>
          </a:prstGeom>
        </p:spPr>
      </p:pic>
      <p:pic>
        <p:nvPicPr>
          <p:cNvPr id="8" name="Bildobjekt 7">
            <a:extLst>
              <a:ext uri="{FF2B5EF4-FFF2-40B4-BE49-F238E27FC236}">
                <a16:creationId xmlns:a16="http://schemas.microsoft.com/office/drawing/2014/main" xmlns="" id="{B4F3DFB2-2015-4CD3-A173-651EE4F8B7AE}"/>
              </a:ext>
            </a:extLst>
          </p:cNvPr>
          <p:cNvPicPr/>
          <p:nvPr>
            <p:extLst/>
          </p:nvPr>
        </p:nvPicPr>
        <p:blipFill>
          <a:blip r:embed="rId4"/>
          <a:stretch>
            <a:fillRect/>
          </a:stretch>
        </p:blipFill>
        <p:spPr>
          <a:xfrm>
            <a:off x="6045200" y="3810000"/>
            <a:ext cx="5905376" cy="1762020"/>
          </a:xfrm>
          <a:prstGeom prst="rect">
            <a:avLst/>
          </a:prstGeom>
        </p:spPr>
      </p:pic>
      <p:pic>
        <p:nvPicPr>
          <p:cNvPr id="11" name="Bildobjekt 10">
            <a:extLst>
              <a:ext uri="{FF2B5EF4-FFF2-40B4-BE49-F238E27FC236}">
                <a16:creationId xmlns:a16="http://schemas.microsoft.com/office/drawing/2014/main" xmlns="" id="{9F789FB4-EBEF-446F-961F-157AC06119AD}"/>
              </a:ext>
            </a:extLst>
          </p:cNvPr>
          <p:cNvPicPr/>
          <p:nvPr>
            <p:extLst/>
          </p:nvPr>
        </p:nvPicPr>
        <p:blipFill>
          <a:blip r:embed="rId5"/>
          <a:stretch>
            <a:fillRect/>
          </a:stretch>
        </p:blipFill>
        <p:spPr>
          <a:xfrm>
            <a:off x="6045200" y="1422400"/>
            <a:ext cx="5905376" cy="2276370"/>
          </a:xfrm>
          <a:prstGeom prst="rect">
            <a:avLst/>
          </a:prstGeom>
        </p:spPr>
      </p:pic>
      <p:pic>
        <p:nvPicPr>
          <p:cNvPr id="12" name="Bildobjekt 11">
            <a:extLst>
              <a:ext uri="{FF2B5EF4-FFF2-40B4-BE49-F238E27FC236}">
                <a16:creationId xmlns:a16="http://schemas.microsoft.com/office/drawing/2014/main" xmlns="" id="{92DF334E-1B80-4AFE-AE09-133CEC6682E2}"/>
              </a:ext>
            </a:extLst>
          </p:cNvPr>
          <p:cNvPicPr/>
          <p:nvPr>
            <p:extLst/>
          </p:nvPr>
        </p:nvPicPr>
        <p:blipFill>
          <a:blip r:embed="rId6"/>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46712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CC626C7-C580-4CE2-952C-7B6A17B6D52A}"/>
              </a:ext>
            </a:extLst>
          </p:cNvPr>
          <p:cNvSpPr>
            <a:spLocks noGrp="1"/>
          </p:cNvSpPr>
          <p:nvPr>
            <p:ph type="title"/>
          </p:nvPr>
        </p:nvSpPr>
        <p:spPr/>
        <p:txBody>
          <a:bodyPr/>
          <a:lstStyle/>
          <a:p>
            <a:r>
              <a:rPr lang="sv-SE" dirty="0"/>
              <a:t>Serveringstillstånd</a:t>
            </a:r>
            <a:br>
              <a:rPr lang="sv-SE" dirty="0"/>
            </a:br>
            <a:r>
              <a:rPr lang="sv-SE" dirty="0"/>
              <a:t>Fakta om respondenterna</a:t>
            </a:r>
          </a:p>
        </p:txBody>
      </p:sp>
      <p:pic>
        <p:nvPicPr>
          <p:cNvPr id="4" name="Bildobjekt 3">
            <a:extLst>
              <a:ext uri="{FF2B5EF4-FFF2-40B4-BE49-F238E27FC236}">
                <a16:creationId xmlns:a16="http://schemas.microsoft.com/office/drawing/2014/main" xmlns="" id="{D7C44F41-F6D3-4E44-B486-E2528A7B02DA}"/>
              </a:ext>
            </a:extLst>
          </p:cNvPr>
          <p:cNvPicPr/>
          <p:nvPr>
            <p:extLst/>
          </p:nvPr>
        </p:nvPicPr>
        <p:blipFill>
          <a:blip r:embed="rId2"/>
          <a:stretch>
            <a:fillRect/>
          </a:stretch>
        </p:blipFill>
        <p:spPr>
          <a:xfrm>
            <a:off x="228600" y="1422400"/>
            <a:ext cx="5905376" cy="2276370"/>
          </a:xfrm>
          <a:prstGeom prst="rect">
            <a:avLst/>
          </a:prstGeom>
        </p:spPr>
      </p:pic>
      <p:pic>
        <p:nvPicPr>
          <p:cNvPr id="5" name="Bildobjekt 4">
            <a:extLst>
              <a:ext uri="{FF2B5EF4-FFF2-40B4-BE49-F238E27FC236}">
                <a16:creationId xmlns:a16="http://schemas.microsoft.com/office/drawing/2014/main" xmlns="" id="{399EE5C5-8686-4550-91BB-0FB875450A21}"/>
              </a:ext>
            </a:extLst>
          </p:cNvPr>
          <p:cNvPicPr/>
          <p:nvPr>
            <p:extLst/>
          </p:nvPr>
        </p:nvPicPr>
        <p:blipFill>
          <a:blip r:embed="rId3"/>
          <a:stretch>
            <a:fillRect/>
          </a:stretch>
        </p:blipFill>
        <p:spPr>
          <a:xfrm>
            <a:off x="6045200" y="1422400"/>
            <a:ext cx="5905376" cy="1504980"/>
          </a:xfrm>
          <a:prstGeom prst="rect">
            <a:avLst/>
          </a:prstGeom>
        </p:spPr>
      </p:pic>
      <p:pic>
        <p:nvPicPr>
          <p:cNvPr id="6" name="Bildobjekt 5">
            <a:extLst>
              <a:ext uri="{FF2B5EF4-FFF2-40B4-BE49-F238E27FC236}">
                <a16:creationId xmlns:a16="http://schemas.microsoft.com/office/drawing/2014/main" xmlns="" id="{2B1A92ED-0BB5-479A-9E3F-C690E80BE0B2}"/>
              </a:ext>
            </a:extLst>
          </p:cNvPr>
          <p:cNvPicPr/>
          <p:nvPr>
            <p:extLst/>
          </p:nvPr>
        </p:nvPicPr>
        <p:blipFill>
          <a:blip r:embed="rId4"/>
          <a:stretch>
            <a:fillRect/>
          </a:stretch>
        </p:blipFill>
        <p:spPr>
          <a:xfrm>
            <a:off x="6045200" y="2997200"/>
            <a:ext cx="5905376" cy="1247670"/>
          </a:xfrm>
          <a:prstGeom prst="rect">
            <a:avLst/>
          </a:prstGeom>
        </p:spPr>
      </p:pic>
      <p:pic>
        <p:nvPicPr>
          <p:cNvPr id="7" name="Bildobjekt 6">
            <a:extLst>
              <a:ext uri="{FF2B5EF4-FFF2-40B4-BE49-F238E27FC236}">
                <a16:creationId xmlns:a16="http://schemas.microsoft.com/office/drawing/2014/main" xmlns="" id="{C688A5C5-1D5C-49A1-A548-5F05EE1B2AE0}"/>
              </a:ext>
            </a:extLst>
          </p:cNvPr>
          <p:cNvPicPr/>
          <p:nvPr>
            <p:extLst/>
          </p:nvPr>
        </p:nvPicPr>
        <p:blipFill>
          <a:blip r:embed="rId5"/>
          <a:stretch>
            <a:fillRect/>
          </a:stretch>
        </p:blipFill>
        <p:spPr>
          <a:xfrm>
            <a:off x="228600" y="3797300"/>
            <a:ext cx="5905376" cy="1762020"/>
          </a:xfrm>
          <a:prstGeom prst="rect">
            <a:avLst/>
          </a:prstGeom>
        </p:spPr>
      </p:pic>
      <p:pic>
        <p:nvPicPr>
          <p:cNvPr id="13" name="Bildobjekt 12">
            <a:extLst>
              <a:ext uri="{FF2B5EF4-FFF2-40B4-BE49-F238E27FC236}">
                <a16:creationId xmlns:a16="http://schemas.microsoft.com/office/drawing/2014/main" xmlns="" id="{90D45358-425A-478E-8413-200CCF3A4F36}"/>
              </a:ext>
            </a:extLst>
          </p:cNvPr>
          <p:cNvPicPr/>
          <p:nvPr>
            <p:extLst/>
          </p:nvPr>
        </p:nvPicPr>
        <p:blipFill>
          <a:blip r:embed="rId6"/>
          <a:stretch>
            <a:fillRect/>
          </a:stretch>
        </p:blipFill>
        <p:spPr>
          <a:xfrm>
            <a:off x="6045200" y="4343400"/>
            <a:ext cx="5905376" cy="1876500"/>
          </a:xfrm>
          <a:prstGeom prst="rect">
            <a:avLst/>
          </a:prstGeom>
        </p:spPr>
      </p:pic>
      <p:pic>
        <p:nvPicPr>
          <p:cNvPr id="14" name="Bildobjekt 13">
            <a:extLst>
              <a:ext uri="{FF2B5EF4-FFF2-40B4-BE49-F238E27FC236}">
                <a16:creationId xmlns:a16="http://schemas.microsoft.com/office/drawing/2014/main" xmlns="" id="{DC72622F-27A7-4E11-81E6-24A6D1E51C9A}"/>
              </a:ext>
            </a:extLst>
          </p:cNvPr>
          <p:cNvPicPr/>
          <p:nvPr>
            <p:extLst/>
          </p:nvPr>
        </p:nvPicPr>
        <p:blipFill>
          <a:blip r:embed="rId7"/>
          <a:stretch>
            <a:fillRect/>
          </a:stretch>
        </p:blipFill>
        <p:spPr>
          <a:xfrm>
            <a:off x="11671300" y="76200"/>
            <a:ext cx="438156" cy="200070"/>
          </a:xfrm>
          <a:prstGeom prst="rect">
            <a:avLst/>
          </a:prstGeom>
        </p:spPr>
      </p:pic>
    </p:spTree>
    <p:extLst>
      <p:ext uri="{BB962C8B-B14F-4D97-AF65-F5344CB8AC3E}">
        <p14:creationId xmlns:p14="http://schemas.microsoft.com/office/powerpoint/2010/main" val="2746205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81E9E109-DB66-464E-80C5-BA8D5E49FC6D}"/>
              </a:ext>
            </a:extLst>
          </p:cNvPr>
          <p:cNvSpPr>
            <a:spLocks noGrp="1"/>
          </p:cNvSpPr>
          <p:nvPr>
            <p:ph type="title"/>
          </p:nvPr>
        </p:nvSpPr>
        <p:spPr/>
        <p:txBody>
          <a:bodyPr/>
          <a:lstStyle/>
          <a:p>
            <a:r>
              <a:rPr lang="sv-SE" dirty="0"/>
              <a:t>Fakta om undersökningen</a:t>
            </a:r>
          </a:p>
        </p:txBody>
      </p:sp>
    </p:spTree>
    <p:extLst>
      <p:ext uri="{BB962C8B-B14F-4D97-AF65-F5344CB8AC3E}">
        <p14:creationId xmlns:p14="http://schemas.microsoft.com/office/powerpoint/2010/main" val="1003399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9904A6E-620C-4451-AC96-558BA1B88A9A}"/>
              </a:ext>
            </a:extLst>
          </p:cNvPr>
          <p:cNvSpPr>
            <a:spLocks noGrp="1"/>
          </p:cNvSpPr>
          <p:nvPr>
            <p:ph type="title"/>
          </p:nvPr>
        </p:nvSpPr>
        <p:spPr/>
        <p:txBody>
          <a:bodyPr/>
          <a:lstStyle/>
          <a:p>
            <a:r>
              <a:rPr lang="sv-SE" dirty="0"/>
              <a:t>Fakta om undersökningen</a:t>
            </a:r>
          </a:p>
        </p:txBody>
      </p:sp>
      <p:sp>
        <p:nvSpPr>
          <p:cNvPr id="3" name="Platshållare för text 2">
            <a:extLst>
              <a:ext uri="{FF2B5EF4-FFF2-40B4-BE49-F238E27FC236}">
                <a16:creationId xmlns:a16="http://schemas.microsoft.com/office/drawing/2014/main" xmlns="" id="{62141F67-4806-4792-8905-637F59163580}"/>
              </a:ext>
            </a:extLst>
          </p:cNvPr>
          <p:cNvSpPr>
            <a:spLocks noGrp="1"/>
          </p:cNvSpPr>
          <p:nvPr>
            <p:ph type="body" sz="half" idx="10"/>
          </p:nvPr>
        </p:nvSpPr>
        <p:spPr/>
        <p:txBody>
          <a:bodyPr/>
          <a:lstStyle/>
          <a:p>
            <a:pPr lvl="1"/>
            <a:r>
              <a:rPr lang="sv-SE" dirty="0"/>
              <a:t>Bakgrund och syfte</a:t>
            </a:r>
          </a:p>
          <a:p>
            <a:r>
              <a:rPr lang="sv-SE" dirty="0"/>
              <a:t>Syftet med undersökningen är övergripande att följa upp hur kommunens service utvecklas i termer av kundupplevd kvalitet. </a:t>
            </a:r>
          </a:p>
          <a:p>
            <a:r>
              <a:rPr lang="sv-SE" dirty="0"/>
              <a:t>Undersökningen är ett redskap för kvalitetsutveckling och resultatet ger tydliga indikationer på vad kommunen behöver fokusera på för att öka kundnöjdheten.</a:t>
            </a:r>
          </a:p>
          <a:p>
            <a:r>
              <a:rPr lang="sv-SE" dirty="0"/>
              <a:t>Denna rapport är en övergripande sammanställning av det sammanvägda resultatet </a:t>
            </a:r>
            <a:r>
              <a:rPr lang="sv-SE"/>
              <a:t>för Ronneby kommun </a:t>
            </a:r>
            <a:r>
              <a:rPr lang="sv-SE" dirty="0"/>
              <a:t>och fokus är att ge en övergripande bild för kommande gemensamma prioriteringar. </a:t>
            </a:r>
          </a:p>
          <a:p>
            <a:pPr lvl="1"/>
            <a:r>
              <a:rPr lang="sv-SE" dirty="0"/>
              <a:t>Genomförande</a:t>
            </a:r>
          </a:p>
          <a:p>
            <a:r>
              <a:rPr lang="sv-SE" dirty="0"/>
              <a:t>Undersökningen har genomförts under perioden mars 2017 till februari 2018 av Origo Group.</a:t>
            </a:r>
          </a:p>
          <a:p>
            <a:r>
              <a:rPr lang="sv-SE" dirty="0"/>
              <a:t>Origo Group bildades augusti 2017 och har sin bakgrund i bolagen CMA Research, Markör Marknad &amp; Kommunikation, </a:t>
            </a:r>
            <a:r>
              <a:rPr lang="sv-SE" dirty="0" err="1"/>
              <a:t>Scandinfo</a:t>
            </a:r>
            <a:r>
              <a:rPr lang="sv-SE" dirty="0"/>
              <a:t> Marketing Research och MIND Research.</a:t>
            </a:r>
          </a:p>
          <a:p>
            <a:r>
              <a:rPr lang="sv-SE" dirty="0"/>
              <a:t>Läs mer på </a:t>
            </a:r>
            <a:r>
              <a:rPr lang="sv-SE" dirty="0">
                <a:hlinkClick r:id="rId2"/>
              </a:rPr>
              <a:t>www.origogroup.com</a:t>
            </a:r>
            <a:r>
              <a:rPr lang="sv-SE" dirty="0"/>
              <a:t>.</a:t>
            </a:r>
          </a:p>
        </p:txBody>
      </p:sp>
      <p:sp>
        <p:nvSpPr>
          <p:cNvPr id="4" name="Platshållare för text 3">
            <a:extLst>
              <a:ext uri="{FF2B5EF4-FFF2-40B4-BE49-F238E27FC236}">
                <a16:creationId xmlns:a16="http://schemas.microsoft.com/office/drawing/2014/main" xmlns="" id="{404D4EEC-5B42-43A6-B34C-542DD9686743}"/>
              </a:ext>
            </a:extLst>
          </p:cNvPr>
          <p:cNvSpPr>
            <a:spLocks noGrp="1"/>
          </p:cNvSpPr>
          <p:nvPr>
            <p:ph type="body" sz="half" idx="11"/>
          </p:nvPr>
        </p:nvSpPr>
        <p:spPr>
          <a:xfrm>
            <a:off x="6288000" y="1440000"/>
            <a:ext cx="5121952" cy="4742400"/>
          </a:xfrm>
        </p:spPr>
        <p:txBody>
          <a:bodyPr/>
          <a:lstStyle/>
          <a:p>
            <a:pPr lvl="1"/>
            <a:r>
              <a:rPr lang="sv-SE" dirty="0"/>
              <a:t>Målgrupper</a:t>
            </a:r>
          </a:p>
          <a:p>
            <a:r>
              <a:rPr lang="sv-SE" dirty="0"/>
              <a:t>Myndighetsområden som följs upp i undersökningen:</a:t>
            </a:r>
          </a:p>
          <a:p>
            <a:r>
              <a:rPr lang="sv-SE" b="1" dirty="0"/>
              <a:t>Brandtillsyn</a:t>
            </a:r>
            <a:r>
              <a:rPr lang="sv-SE" dirty="0"/>
              <a:t> – </a:t>
            </a:r>
            <a:r>
              <a:rPr lang="sv-SE" sz="1200" dirty="0"/>
              <a:t>Undersökningen gäller ärenden avseende tillsyn och kontroll som gjorts med hänvisning till lagen om skydd mot olyckor (LSO) och ärenden om tillstånd och tillsyn enligt lagen om brandfarliga och explosiva varor (LBE). </a:t>
            </a:r>
            <a:endParaRPr lang="sv-SE" dirty="0"/>
          </a:p>
          <a:p>
            <a:r>
              <a:rPr lang="sv-SE" b="1" dirty="0"/>
              <a:t>Bygglov</a:t>
            </a:r>
            <a:r>
              <a:rPr lang="sv-SE" dirty="0"/>
              <a:t> – </a:t>
            </a:r>
            <a:r>
              <a:rPr lang="sv-SE" sz="1200" dirty="0"/>
              <a:t>Ansökningar om bygglov, </a:t>
            </a:r>
            <a:r>
              <a:rPr lang="sv-SE" sz="1200" dirty="0" err="1"/>
              <a:t>marklov</a:t>
            </a:r>
            <a:r>
              <a:rPr lang="sv-SE" sz="1200" dirty="0"/>
              <a:t>, rivningslov, tidsbegränsade lov, säsongslov, förhandsbesked och anmälanpliktiga åtgärder enligt Plan- och byggförordningen.</a:t>
            </a:r>
            <a:endParaRPr lang="sv-SE" dirty="0"/>
          </a:p>
          <a:p>
            <a:r>
              <a:rPr lang="sv-SE" b="1" dirty="0"/>
              <a:t>Markupplåtelser</a:t>
            </a:r>
            <a:r>
              <a:rPr lang="sv-SE" dirty="0"/>
              <a:t> – </a:t>
            </a:r>
            <a:r>
              <a:rPr lang="sv-SE" sz="1200" dirty="0"/>
              <a:t>Tillfällig upplåtelse av kommunens mark för t ex försäljning, uteservering etc. Markförsäljning och arrenden ingår inte.</a:t>
            </a:r>
            <a:endParaRPr lang="sv-SE" dirty="0"/>
          </a:p>
          <a:p>
            <a:r>
              <a:rPr lang="sv-SE" b="1" dirty="0"/>
              <a:t>Miljö- och hälsoskydd</a:t>
            </a:r>
            <a:r>
              <a:rPr lang="sv-SE" dirty="0"/>
              <a:t> samt </a:t>
            </a:r>
            <a:r>
              <a:rPr lang="sv-SE" b="1" dirty="0"/>
              <a:t>Livsmedelskontroll</a:t>
            </a:r>
            <a:r>
              <a:rPr lang="sv-SE" dirty="0"/>
              <a:t> separat – </a:t>
            </a:r>
            <a:r>
              <a:rPr lang="sv-SE" sz="1200" dirty="0"/>
              <a:t>Denna kategori innehåller en rad olika typer av ärenden som gäller tillsyn eller kontroll mot verksamhet och anläggningar inom samtliga lagstiftningsområden som miljö- och hälsoskyddet omfattar.</a:t>
            </a:r>
            <a:endParaRPr lang="sv-SE" dirty="0"/>
          </a:p>
          <a:p>
            <a:r>
              <a:rPr lang="sv-SE" b="1" dirty="0"/>
              <a:t>Serveringstillstånd</a:t>
            </a:r>
            <a:r>
              <a:rPr lang="sv-SE" dirty="0"/>
              <a:t> – </a:t>
            </a:r>
            <a:r>
              <a:rPr lang="sv-SE" sz="1200" dirty="0"/>
              <a:t>Nyansökningar, ägarskiften och utredning av ev. brister enligt alkohollagen samt löpande tillsyn i form av oanmälda besök. Stadigvarande och tillfälliga tillstånd för servering till allmänheten.</a:t>
            </a:r>
            <a:endParaRPr lang="sv-SE" dirty="0"/>
          </a:p>
        </p:txBody>
      </p:sp>
    </p:spTree>
    <p:extLst>
      <p:ext uri="{BB962C8B-B14F-4D97-AF65-F5344CB8AC3E}">
        <p14:creationId xmlns:p14="http://schemas.microsoft.com/office/powerpoint/2010/main" val="178595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9904A6E-620C-4451-AC96-558BA1B88A9A}"/>
              </a:ext>
            </a:extLst>
          </p:cNvPr>
          <p:cNvSpPr>
            <a:spLocks noGrp="1"/>
          </p:cNvSpPr>
          <p:nvPr>
            <p:ph type="title"/>
          </p:nvPr>
        </p:nvSpPr>
        <p:spPr/>
        <p:txBody>
          <a:bodyPr/>
          <a:lstStyle/>
          <a:p>
            <a:r>
              <a:rPr lang="sv-SE" dirty="0"/>
              <a:t>Fakta om undersökningen</a:t>
            </a:r>
          </a:p>
        </p:txBody>
      </p:sp>
      <p:sp>
        <p:nvSpPr>
          <p:cNvPr id="3" name="Platshållare för text 2">
            <a:extLst>
              <a:ext uri="{FF2B5EF4-FFF2-40B4-BE49-F238E27FC236}">
                <a16:creationId xmlns:a16="http://schemas.microsoft.com/office/drawing/2014/main" xmlns="" id="{62141F67-4806-4792-8905-637F59163580}"/>
              </a:ext>
            </a:extLst>
          </p:cNvPr>
          <p:cNvSpPr>
            <a:spLocks noGrp="1"/>
          </p:cNvSpPr>
          <p:nvPr>
            <p:ph type="body" sz="half" idx="10"/>
          </p:nvPr>
        </p:nvSpPr>
        <p:spPr>
          <a:xfrm>
            <a:off x="1008000" y="1440000"/>
            <a:ext cx="5121952" cy="4742400"/>
          </a:xfrm>
        </p:spPr>
        <p:txBody>
          <a:bodyPr/>
          <a:lstStyle/>
          <a:p>
            <a:pPr lvl="1"/>
            <a:r>
              <a:rPr lang="sv-SE" dirty="0"/>
              <a:t>Enkät</a:t>
            </a:r>
          </a:p>
          <a:p>
            <a:r>
              <a:rPr lang="sv-SE" dirty="0"/>
              <a:t>Enkäten byggs upp av frågor om olika serviceområden (övergripande faktorer) som sammanfattar kundernas upplevelse av kommunens service:</a:t>
            </a:r>
          </a:p>
          <a:p>
            <a:pPr lvl="3"/>
            <a:r>
              <a:rPr lang="sv-SE" dirty="0"/>
              <a:t>Tillgänglighet</a:t>
            </a:r>
          </a:p>
          <a:p>
            <a:pPr lvl="3"/>
            <a:r>
              <a:rPr lang="sv-SE" dirty="0"/>
              <a:t>Information</a:t>
            </a:r>
          </a:p>
          <a:p>
            <a:pPr lvl="3"/>
            <a:r>
              <a:rPr lang="sv-SE" dirty="0"/>
              <a:t>Bemötande</a:t>
            </a:r>
          </a:p>
          <a:p>
            <a:pPr lvl="3"/>
            <a:r>
              <a:rPr lang="sv-SE" dirty="0"/>
              <a:t>Kompetens</a:t>
            </a:r>
          </a:p>
          <a:p>
            <a:pPr lvl="3"/>
            <a:r>
              <a:rPr lang="sv-SE" dirty="0"/>
              <a:t>Rättssäkerhet</a:t>
            </a:r>
          </a:p>
          <a:p>
            <a:pPr lvl="3"/>
            <a:r>
              <a:rPr lang="sv-SE" dirty="0"/>
              <a:t>Effektivitet</a:t>
            </a:r>
          </a:p>
          <a:p>
            <a:pPr lvl="1"/>
            <a:r>
              <a:rPr lang="sv-SE" dirty="0"/>
              <a:t>Metod</a:t>
            </a:r>
          </a:p>
          <a:p>
            <a:r>
              <a:rPr lang="sv-SE" dirty="0"/>
              <a:t>Urvalet för undersökningen har i sin helhet tillhandahållits av respektive kommun och utgörs av privata företag och övriga som haft ett myndighetsärende på kommunen under 2017.</a:t>
            </a:r>
          </a:p>
        </p:txBody>
      </p:sp>
      <p:sp>
        <p:nvSpPr>
          <p:cNvPr id="4" name="Platshållare för text 3">
            <a:extLst>
              <a:ext uri="{FF2B5EF4-FFF2-40B4-BE49-F238E27FC236}">
                <a16:creationId xmlns:a16="http://schemas.microsoft.com/office/drawing/2014/main" xmlns="" id="{404D4EEC-5B42-43A6-B34C-542DD9686743}"/>
              </a:ext>
            </a:extLst>
          </p:cNvPr>
          <p:cNvSpPr>
            <a:spLocks noGrp="1"/>
          </p:cNvSpPr>
          <p:nvPr>
            <p:ph type="body" sz="half" idx="11"/>
          </p:nvPr>
        </p:nvSpPr>
        <p:spPr>
          <a:xfrm>
            <a:off x="6288000" y="1440000"/>
            <a:ext cx="5121952" cy="4742400"/>
          </a:xfrm>
        </p:spPr>
        <p:txBody>
          <a:bodyPr/>
          <a:lstStyle/>
          <a:p>
            <a:pPr lvl="1"/>
            <a:r>
              <a:rPr lang="sv-SE" dirty="0"/>
              <a:t>Viktning</a:t>
            </a:r>
          </a:p>
          <a:p>
            <a:r>
              <a:rPr lang="sv-SE" dirty="0"/>
              <a:t>Eftersom bortfallet för olika myndighetsområden kan vara olika stort så viktas svaren efter myndighetsområde för att kommunens helhetsresultat ska bli så representativt som möjligt för kommunens alla myndighetsområden samt jämförbart med andra kommuner. Det innebär att om en kommun har lika många ärenden för till exempel bygglov som för serveringstillstånd, men dubbelt så många svar för bygglovsärendena så kommer svaren för serveringstillstånd få dubbelt så hög vikt som svaren för bygglov.</a:t>
            </a:r>
          </a:p>
        </p:txBody>
      </p:sp>
    </p:spTree>
    <p:extLst>
      <p:ext uri="{BB962C8B-B14F-4D97-AF65-F5344CB8AC3E}">
        <p14:creationId xmlns:p14="http://schemas.microsoft.com/office/powerpoint/2010/main" val="2669774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9904A6E-620C-4451-AC96-558BA1B88A9A}"/>
              </a:ext>
            </a:extLst>
          </p:cNvPr>
          <p:cNvSpPr>
            <a:spLocks noGrp="1"/>
          </p:cNvSpPr>
          <p:nvPr>
            <p:ph type="title"/>
          </p:nvPr>
        </p:nvSpPr>
        <p:spPr/>
        <p:txBody>
          <a:bodyPr/>
          <a:lstStyle/>
          <a:p>
            <a:r>
              <a:rPr lang="sv-SE" dirty="0"/>
              <a:t>Fakta om undersökningen</a:t>
            </a:r>
          </a:p>
        </p:txBody>
      </p:sp>
      <p:sp>
        <p:nvSpPr>
          <p:cNvPr id="3" name="Platshållare för text 2">
            <a:extLst>
              <a:ext uri="{FF2B5EF4-FFF2-40B4-BE49-F238E27FC236}">
                <a16:creationId xmlns:a16="http://schemas.microsoft.com/office/drawing/2014/main" xmlns="" id="{62141F67-4806-4792-8905-637F59163580}"/>
              </a:ext>
            </a:extLst>
          </p:cNvPr>
          <p:cNvSpPr>
            <a:spLocks noGrp="1"/>
          </p:cNvSpPr>
          <p:nvPr>
            <p:ph type="body" sz="half" idx="10"/>
          </p:nvPr>
        </p:nvSpPr>
        <p:spPr/>
        <p:txBody>
          <a:bodyPr/>
          <a:lstStyle/>
          <a:p>
            <a:pPr lvl="1"/>
            <a:r>
              <a:rPr lang="sv-SE" dirty="0"/>
              <a:t>Antal svar och svarsfrekvenser</a:t>
            </a:r>
          </a:p>
          <a:p>
            <a:endParaRPr lang="sv-SE" dirty="0"/>
          </a:p>
        </p:txBody>
      </p:sp>
      <p:pic>
        <p:nvPicPr>
          <p:cNvPr id="4" name="Bildobjekt 3">
            <a:extLst>
              <a:ext uri="{FF2B5EF4-FFF2-40B4-BE49-F238E27FC236}">
                <a16:creationId xmlns:a16="http://schemas.microsoft.com/office/drawing/2014/main" xmlns="" id="{4466A3A7-5201-48DB-BD7E-9578640FAB59}"/>
              </a:ext>
            </a:extLst>
          </p:cNvPr>
          <p:cNvPicPr/>
          <p:nvPr>
            <p:extLst/>
          </p:nvPr>
        </p:nvPicPr>
        <p:blipFill>
          <a:blip r:embed="rId2"/>
          <a:stretch>
            <a:fillRect/>
          </a:stretch>
        </p:blipFill>
        <p:spPr>
          <a:xfrm>
            <a:off x="6715291" y="1342980"/>
            <a:ext cx="5305411" cy="4172040"/>
          </a:xfrm>
          <a:prstGeom prst="rect">
            <a:avLst/>
          </a:prstGeom>
        </p:spPr>
      </p:pic>
      <p:pic>
        <p:nvPicPr>
          <p:cNvPr id="6" name="Bildobjekt 5">
            <a:extLst>
              <a:ext uri="{FF2B5EF4-FFF2-40B4-BE49-F238E27FC236}">
                <a16:creationId xmlns:a16="http://schemas.microsoft.com/office/drawing/2014/main" xmlns="" id="{7B466E0D-82A6-47B0-A6D2-FE0717790DCA}"/>
              </a:ext>
            </a:extLst>
          </p:cNvPr>
          <p:cNvPicPr/>
          <p:nvPr>
            <p:extLst/>
          </p:nvPr>
        </p:nvPicPr>
        <p:blipFill>
          <a:blip r:embed="rId3"/>
          <a:stretch>
            <a:fillRect/>
          </a:stretch>
        </p:blipFill>
        <p:spPr>
          <a:xfrm>
            <a:off x="722313" y="2205038"/>
            <a:ext cx="5486400" cy="2447925"/>
          </a:xfrm>
          <a:prstGeom prst="rect">
            <a:avLst/>
          </a:prstGeom>
        </p:spPr>
      </p:pic>
    </p:spTree>
    <p:extLst>
      <p:ext uri="{BB962C8B-B14F-4D97-AF65-F5344CB8AC3E}">
        <p14:creationId xmlns:p14="http://schemas.microsoft.com/office/powerpoint/2010/main" val="239447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xmlns="" id="{F15AAAB7-96B7-4EB8-824B-5FFF2C64EE51}"/>
              </a:ext>
            </a:extLst>
          </p:cNvPr>
          <p:cNvSpPr>
            <a:spLocks noGrp="1"/>
          </p:cNvSpPr>
          <p:nvPr>
            <p:ph type="body" sz="half" idx="2"/>
          </p:nvPr>
        </p:nvSpPr>
        <p:spPr/>
        <p:txBody>
          <a:bodyPr/>
          <a:lstStyle/>
          <a:p>
            <a:pPr lvl="2"/>
            <a:r>
              <a:rPr lang="sv-SE" sz="1400"/>
              <a:t>Rekommendationerna bygger på dels det övergripande resultatet och dels den sambandsanalys som görs för att identifiera vilka frågeområden och vilka enskilda frågor som har en stor påverkan på nöjdheten och därmed bör prioriteras.</a:t>
            </a:r>
            <a:endParaRPr lang="sv-SE" sz="1400" kern="0" dirty="0">
              <a:solidFill>
                <a:sysClr val="windowText" lastClr="000000"/>
              </a:solidFill>
            </a:endParaRPr>
          </a:p>
          <a:p>
            <a:pPr lvl="4"/>
            <a:r>
              <a:rPr lang="sv-SE" sz="1400"/>
              <a:t>Det är särskilt viktigt att söka förbättringar gällande Information och Effektivitet då prestationen inom dessa områden i nuläget har en negativ inverkan på den totala nöjdheten med kommunens myndighetsutövning totalt sett. Främst gäller det information om process och rutiner och tiden för handläggningen.</a:t>
            </a:r>
            <a:endParaRPr lang="sv-SE" sz="1400" dirty="0"/>
          </a:p>
        </p:txBody>
      </p:sp>
      <p:sp>
        <p:nvSpPr>
          <p:cNvPr id="21" name="Platshållare för text 20">
            <a:extLst>
              <a:ext uri="{FF2B5EF4-FFF2-40B4-BE49-F238E27FC236}">
                <a16:creationId xmlns:a16="http://schemas.microsoft.com/office/drawing/2014/main" xmlns="" id="{0D0FC71C-506D-4652-8975-EC059B02A967}"/>
              </a:ext>
            </a:extLst>
          </p:cNvPr>
          <p:cNvSpPr>
            <a:spLocks noGrp="1"/>
          </p:cNvSpPr>
          <p:nvPr>
            <p:ph type="body" sz="half" idx="10"/>
          </p:nvPr>
        </p:nvSpPr>
        <p:spPr/>
        <p:txBody>
          <a:bodyPr/>
          <a:lstStyle/>
          <a:p>
            <a:pPr lvl="2"/>
            <a:endParaRPr lang="sv-SE" sz="1400" kern="0" dirty="0">
              <a:solidFill>
                <a:sysClr val="windowText" lastClr="000000"/>
              </a:solidFill>
            </a:endParaRPr>
          </a:p>
          <a:p>
            <a:pPr lvl="4"/>
            <a:r>
              <a:rPr lang="sv-SE" sz="1400"/>
              <a:t>Hög prestation gällande Kompetens har i nuläget en positiv inverkan på helhetsattityden. Det finns visst förbättringsutrymme gällande förmåga att förstå problem.</a:t>
            </a:r>
            <a:endParaRPr lang="sv-SE" sz="1400" dirty="0"/>
          </a:p>
        </p:txBody>
      </p:sp>
      <p:sp>
        <p:nvSpPr>
          <p:cNvPr id="7" name="textruta 6">
            <a:extLst>
              <a:ext uri="{FF2B5EF4-FFF2-40B4-BE49-F238E27FC236}">
                <a16:creationId xmlns:a16="http://schemas.microsoft.com/office/drawing/2014/main" xmlns="" id="{86ACE1F5-EBD8-42C1-83BA-32D4BFA738D3}"/>
              </a:ext>
            </a:extLst>
          </p:cNvPr>
          <p:cNvSpPr txBox="1"/>
          <p:nvPr/>
        </p:nvSpPr>
        <p:spPr>
          <a:xfrm>
            <a:off x="965199" y="2781300"/>
            <a:ext cx="4803211" cy="707886"/>
          </a:xfrm>
          <a:prstGeom prst="rect">
            <a:avLst/>
          </a:prstGeom>
          <a:noFill/>
        </p:spPr>
        <p:txBody>
          <a:bodyPr wrap="square" rtlCol="0">
            <a:spAutoFit/>
          </a:bodyPr>
          <a:lstStyle/>
          <a:p>
            <a:r>
              <a:rPr lang="sv-SE" sz="4000" dirty="0">
                <a:latin typeface="+mj-lt"/>
                <a:ea typeface="+mj-ea"/>
                <a:cs typeface="+mj-cs"/>
              </a:rPr>
              <a:t>Rekommendationer</a:t>
            </a:r>
            <a:endParaRPr lang="sv-SE" dirty="0"/>
          </a:p>
        </p:txBody>
      </p:sp>
      <p:pic>
        <p:nvPicPr>
          <p:cNvPr id="2" name="Bildobjekt 1">
            <a:extLst>
              <a:ext uri="{FF2B5EF4-FFF2-40B4-BE49-F238E27FC236}">
                <a16:creationId xmlns:a16="http://schemas.microsoft.com/office/drawing/2014/main" xmlns="" id="{C67DBF84-AF22-4F46-A624-A08FFA32316C}"/>
              </a:ext>
            </a:extLst>
          </p:cNvPr>
          <p:cNvPicPr/>
          <p:nvPr>
            <p:extLst/>
          </p:nvPr>
        </p:nvPicPr>
        <p:blipFill>
          <a:blip r:embed="rId2"/>
          <a:stretch>
            <a:fillRect/>
          </a:stretch>
        </p:blipFill>
        <p:spPr>
          <a:xfrm>
            <a:off x="11668125" y="73025"/>
            <a:ext cx="438150" cy="200025"/>
          </a:xfrm>
          <a:prstGeom prst="rect">
            <a:avLst/>
          </a:prstGeom>
        </p:spPr>
      </p:pic>
    </p:spTree>
    <p:extLst>
      <p:ext uri="{BB962C8B-B14F-4D97-AF65-F5344CB8AC3E}">
        <p14:creationId xmlns:p14="http://schemas.microsoft.com/office/powerpoint/2010/main" val="1176208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1892BD19-B4F7-4323-B76C-79CDA9B9BFFB}"/>
              </a:ext>
            </a:extLst>
          </p:cNvPr>
          <p:cNvSpPr>
            <a:spLocks noGrp="1"/>
          </p:cNvSpPr>
          <p:nvPr>
            <p:ph type="title"/>
          </p:nvPr>
        </p:nvSpPr>
        <p:spPr/>
        <p:txBody>
          <a:bodyPr/>
          <a:lstStyle/>
          <a:p>
            <a:r>
              <a:rPr lang="sv-SE" dirty="0"/>
              <a:t>Fakta om undersökningen</a:t>
            </a:r>
            <a:br>
              <a:rPr lang="sv-SE" dirty="0"/>
            </a:br>
            <a:r>
              <a:rPr lang="sv-SE" dirty="0"/>
              <a:t>Modellbeskrivning (1/4)</a:t>
            </a:r>
          </a:p>
        </p:txBody>
      </p:sp>
      <p:sp>
        <p:nvSpPr>
          <p:cNvPr id="4" name="Platshållare för text 3">
            <a:extLst>
              <a:ext uri="{FF2B5EF4-FFF2-40B4-BE49-F238E27FC236}">
                <a16:creationId xmlns:a16="http://schemas.microsoft.com/office/drawing/2014/main" xmlns="" id="{73A56564-92CF-4BEC-9497-EB1755DAE3ED}"/>
              </a:ext>
            </a:extLst>
          </p:cNvPr>
          <p:cNvSpPr>
            <a:spLocks noGrp="1"/>
          </p:cNvSpPr>
          <p:nvPr>
            <p:ph type="body" sz="half" idx="10"/>
          </p:nvPr>
        </p:nvSpPr>
        <p:spPr/>
        <p:txBody>
          <a:bodyPr/>
          <a:lstStyle/>
          <a:p>
            <a:pPr lvl="1"/>
            <a:r>
              <a:rPr lang="sv-SE" dirty="0"/>
              <a:t>Redovisning av frågor</a:t>
            </a:r>
          </a:p>
          <a:p>
            <a:r>
              <a:rPr lang="sv-SE" dirty="0"/>
              <a:t>Frågorna har betygssatts med skalan 1 till 10, där 10 är det högsta betyget. I rapporten grupperas andelen kunder som svarat 8–10 i en grupp (högt betyg), 5–7 i en grupp (medelbetyg) samt de som svarat 1–4 i en grupp (lågt betyg).</a:t>
            </a:r>
          </a:p>
          <a:p>
            <a:r>
              <a:rPr lang="sv-SE" dirty="0"/>
              <a:t>I diagrammen motsvarar de gröna fälten de kunder som har markerat 8-10 på skalan (högt betyg), gula fält är andelen kunder som har markerat 5–7 (mellanbetyg) och röda fält är de kunder som har markerat 1–4 (lågt betyg).</a:t>
            </a:r>
          </a:p>
          <a:p>
            <a:r>
              <a:rPr lang="sv-SE" dirty="0"/>
              <a:t>I figurer och tabeller visas även medelvärdet för frågeställningen samt andelen som svarat ”Vet ej” på frågan. Andelar och medelvärden är beräknade endast för dem som har tagit ställning i frågan medan andelen ”Vet ej” beräknas utifrån samtliga svar.</a:t>
            </a:r>
          </a:p>
        </p:txBody>
      </p:sp>
      <p:sp>
        <p:nvSpPr>
          <p:cNvPr id="5" name="Platshållare för text 4">
            <a:extLst>
              <a:ext uri="{FF2B5EF4-FFF2-40B4-BE49-F238E27FC236}">
                <a16:creationId xmlns:a16="http://schemas.microsoft.com/office/drawing/2014/main" xmlns="" id="{52DBD692-E857-4B6A-A6B2-E3BC440FDBCF}"/>
              </a:ext>
            </a:extLst>
          </p:cNvPr>
          <p:cNvSpPr>
            <a:spLocks noGrp="1"/>
          </p:cNvSpPr>
          <p:nvPr>
            <p:ph type="body" sz="half" idx="11"/>
          </p:nvPr>
        </p:nvSpPr>
        <p:spPr/>
        <p:txBody>
          <a:bodyPr/>
          <a:lstStyle/>
          <a:p>
            <a:pPr lvl="1"/>
            <a:r>
              <a:rPr lang="sv-SE" dirty="0"/>
              <a:t>Nöjd-Kund-Index (NKI)</a:t>
            </a:r>
          </a:p>
          <a:p>
            <a:r>
              <a:rPr lang="sv-SE" dirty="0"/>
              <a:t>NKI är ett sammanfattande mått på hur nöjda kunderna/ företagarna är totalt sett. Det är uppbyggt av tre frågor från enkäten:</a:t>
            </a:r>
          </a:p>
          <a:p>
            <a:pPr lvl="3"/>
            <a:r>
              <a:rPr lang="sv-SE" dirty="0"/>
              <a:t>Hur nöjd var du med hanteringen av ditt ärende i sin helhet?</a:t>
            </a:r>
          </a:p>
          <a:p>
            <a:pPr lvl="3"/>
            <a:r>
              <a:rPr lang="sv-SE" dirty="0"/>
              <a:t>Hur väl uppfylldes dina förväntningar kring ditt ärende?</a:t>
            </a:r>
          </a:p>
          <a:p>
            <a:pPr lvl="3"/>
            <a:r>
              <a:rPr lang="sv-SE" dirty="0"/>
              <a:t>Tänk dig en perfekt hantering av ditt ärende. Hur nära ett sådant ideal kom hanteringen av ditt ärende?</a:t>
            </a:r>
          </a:p>
          <a:p>
            <a:r>
              <a:rPr lang="sv-SE" dirty="0"/>
              <a:t>NKI är således ett mått på den totala nöjdheten i verksamheten. Det är ett index som är lämpligt att använda för att göra jämförelser över tid. I analysmodellen är NKI en nödvändig variabel som hela modellen kretsar kring. NKI redovisas på en skala från 0 till 100, där 100 är högsta betyg.</a:t>
            </a:r>
          </a:p>
        </p:txBody>
      </p:sp>
    </p:spTree>
    <p:extLst>
      <p:ext uri="{BB962C8B-B14F-4D97-AF65-F5344CB8AC3E}">
        <p14:creationId xmlns:p14="http://schemas.microsoft.com/office/powerpoint/2010/main" val="2788870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B03780B-7E51-4481-BC83-FC2B686204CF}"/>
              </a:ext>
            </a:extLst>
          </p:cNvPr>
          <p:cNvSpPr>
            <a:spLocks noGrp="1"/>
          </p:cNvSpPr>
          <p:nvPr>
            <p:ph type="title"/>
          </p:nvPr>
        </p:nvSpPr>
        <p:spPr>
          <a:xfrm>
            <a:off x="1008000" y="576000"/>
            <a:ext cx="10401952" cy="576000"/>
          </a:xfrm>
        </p:spPr>
        <p:txBody>
          <a:bodyPr/>
          <a:lstStyle/>
          <a:p>
            <a:r>
              <a:rPr lang="sv-SE" dirty="0"/>
              <a:t>Fakta om undersökningen</a:t>
            </a:r>
            <a:br>
              <a:rPr lang="sv-SE" dirty="0"/>
            </a:br>
            <a:r>
              <a:rPr lang="sv-SE" dirty="0"/>
              <a:t>Modellbeskrivning (2/4)</a:t>
            </a:r>
          </a:p>
        </p:txBody>
      </p:sp>
      <p:sp>
        <p:nvSpPr>
          <p:cNvPr id="3" name="Platshållare för text 2">
            <a:extLst>
              <a:ext uri="{FF2B5EF4-FFF2-40B4-BE49-F238E27FC236}">
                <a16:creationId xmlns:a16="http://schemas.microsoft.com/office/drawing/2014/main" xmlns="" id="{4D796B08-E9BB-4EA7-A7D6-5F7394148EB9}"/>
              </a:ext>
            </a:extLst>
          </p:cNvPr>
          <p:cNvSpPr>
            <a:spLocks noGrp="1"/>
          </p:cNvSpPr>
          <p:nvPr>
            <p:ph type="body" sz="half" idx="10"/>
          </p:nvPr>
        </p:nvSpPr>
        <p:spPr/>
        <p:txBody>
          <a:bodyPr/>
          <a:lstStyle/>
          <a:p>
            <a:pPr lvl="1"/>
            <a:r>
              <a:rPr lang="sv-SE" dirty="0"/>
              <a:t>Kvalitetsfaktorer (serviceområden)</a:t>
            </a:r>
          </a:p>
          <a:p>
            <a:r>
              <a:rPr lang="sv-SE" dirty="0"/>
              <a:t>Förutom NKI skapas sammanfattande mått för enkätens olika delområden, så kallade kvalitetsfaktorer. Kvalitetsfaktorerna i denna undersökning är de sex serviceområdena. Dessa mäter hur nöjda kunderna/företagen är med olika aspekter av verksamhetens tjänster och service. Serviceområdenas betygsindex baseras på respondenternas bedömning totalt sett av respektive delområde (serviceområde).</a:t>
            </a:r>
          </a:p>
          <a:p>
            <a:pPr lvl="1"/>
            <a:r>
              <a:rPr lang="sv-SE" dirty="0"/>
              <a:t>Effektmått</a:t>
            </a:r>
          </a:p>
          <a:p>
            <a:r>
              <a:rPr lang="sv-SE" dirty="0"/>
              <a:t>Effektmåttet visar hur stor effekt en förändring av serviceområdenas indexvärden har på den totala nöjdheten hos kunderna/företagarna. Det är alltså ett mått på sambandet mellan NKI och var och en av de ingående serviceområdena. Effektmåtten tolkas på så sätt att om resultatet för ett serviceområde ökar med X enheter så förväntas kundernas/företagarnas totala nöjdhet öka med Y enheter, förutsatt att ingenting annat ändras. I denna rapport är effektmåtten multiplicerade med fem. Det innebär att om ett serviceområde får ett fem enheter högre index så förväntas NKI öka med effektmåttets storlek.</a:t>
            </a:r>
          </a:p>
        </p:txBody>
      </p:sp>
      <p:sp>
        <p:nvSpPr>
          <p:cNvPr id="4" name="Platshållare för text 3">
            <a:extLst>
              <a:ext uri="{FF2B5EF4-FFF2-40B4-BE49-F238E27FC236}">
                <a16:creationId xmlns:a16="http://schemas.microsoft.com/office/drawing/2014/main" xmlns="" id="{5778C7FB-C759-4185-A81D-91C1D4A9FB30}"/>
              </a:ext>
            </a:extLst>
          </p:cNvPr>
          <p:cNvSpPr>
            <a:spLocks noGrp="1"/>
          </p:cNvSpPr>
          <p:nvPr>
            <p:ph type="body" sz="half" idx="11"/>
          </p:nvPr>
        </p:nvSpPr>
        <p:spPr/>
        <p:txBody>
          <a:bodyPr/>
          <a:lstStyle/>
          <a:p>
            <a:pPr lvl="1"/>
            <a:r>
              <a:rPr lang="sv-SE" dirty="0"/>
              <a:t>Prioriteringsmatris</a:t>
            </a:r>
          </a:p>
          <a:p>
            <a:r>
              <a:rPr lang="sv-SE" dirty="0"/>
              <a:t>I prioriteringsmatrisen visas vilka serviceområden man vid ett förbättringsarbete får bäst utväxling av att prioritera i nuläget. På prioriteringsmatrisens axlar visas dels prestation, dvs. kommunens betygsindexresultat för varje serviceområde, och dels effekten på den totala nöjdheten (effektmåttet). Effekten anger hur hög påverkan serviceområdena har på NKI. Linjerna i prioriteringsmatrisen placeras på medianerna för betygsindexresultat och effektmått. Man bör alltid prioritera att förbättra de faktorer som har relativt låga betyg och samtidigt har relativt höga effektmått.</a:t>
            </a:r>
          </a:p>
          <a:p>
            <a:endParaRPr lang="sv-SE" dirty="0"/>
          </a:p>
        </p:txBody>
      </p:sp>
    </p:spTree>
    <p:extLst>
      <p:ext uri="{BB962C8B-B14F-4D97-AF65-F5344CB8AC3E}">
        <p14:creationId xmlns:p14="http://schemas.microsoft.com/office/powerpoint/2010/main" val="4063332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2E10B6B-E7FF-4C89-BCD6-ADBC0C6A4C69}"/>
              </a:ext>
            </a:extLst>
          </p:cNvPr>
          <p:cNvSpPr>
            <a:spLocks noGrp="1"/>
          </p:cNvSpPr>
          <p:nvPr>
            <p:ph type="title"/>
          </p:nvPr>
        </p:nvSpPr>
        <p:spPr/>
        <p:txBody>
          <a:bodyPr/>
          <a:lstStyle/>
          <a:p>
            <a:r>
              <a:rPr lang="sv-SE" dirty="0"/>
              <a:t>Fakta om undersökningen</a:t>
            </a:r>
            <a:br>
              <a:rPr lang="sv-SE" dirty="0"/>
            </a:br>
            <a:r>
              <a:rPr lang="sv-SE" dirty="0"/>
              <a:t>Modellbeskrivning (3/4)</a:t>
            </a:r>
          </a:p>
        </p:txBody>
      </p:sp>
      <p:sp>
        <p:nvSpPr>
          <p:cNvPr id="3" name="Platshållare för text 2">
            <a:extLst>
              <a:ext uri="{FF2B5EF4-FFF2-40B4-BE49-F238E27FC236}">
                <a16:creationId xmlns:a16="http://schemas.microsoft.com/office/drawing/2014/main" xmlns="" id="{43B2020B-20A7-4614-9601-7C048489A0A5}"/>
              </a:ext>
            </a:extLst>
          </p:cNvPr>
          <p:cNvSpPr>
            <a:spLocks noGrp="1"/>
          </p:cNvSpPr>
          <p:nvPr>
            <p:ph type="body" sz="half" idx="10"/>
          </p:nvPr>
        </p:nvSpPr>
        <p:spPr/>
        <p:txBody>
          <a:bodyPr/>
          <a:lstStyle/>
          <a:p>
            <a:pPr lvl="1"/>
            <a:r>
              <a:rPr lang="sv-SE" dirty="0"/>
              <a:t>Framtagande av NKI, betygsindex och effektmått</a:t>
            </a:r>
          </a:p>
          <a:p>
            <a:r>
              <a:rPr lang="sv-SE" dirty="0"/>
              <a:t>Kvalitetsfaktorerna beräknas genom att skala om de viktade medelbetygen (1-10) på helhetsfrågorna för varje service-område till ett index med skalan 0 till 100. Basen för kvalitets-faktorerna är de respondenter som svarat 1-10 på respektive helhetsfråga. Formeln som används för beräkningen är </a:t>
            </a:r>
            <a:br>
              <a:rPr lang="sv-SE" dirty="0"/>
            </a:br>
            <a:r>
              <a:rPr lang="sv-SE" dirty="0"/>
              <a:t>(MV-1)*100/9 där MV är det viktade medelvärdet för frågan.</a:t>
            </a:r>
          </a:p>
          <a:p>
            <a:pPr lvl="2"/>
            <a:r>
              <a:rPr lang="sv-SE" dirty="0"/>
              <a:t>NKI tas fram genom att först beräkna ett aggregerat index på de tre avslutande frågorna på motsvarande sett som kvalitetsfaktorerna beräknas. NKI sätts sedan till medelvärdet av de tre indexen.</a:t>
            </a:r>
          </a:p>
          <a:p>
            <a:r>
              <a:rPr lang="sv-SE" dirty="0"/>
              <a:t>Den statistiska metod som används för att skapa effektmåttet är en så kallad viktad </a:t>
            </a:r>
            <a:r>
              <a:rPr lang="sv-SE" dirty="0" err="1"/>
              <a:t>multivariat</a:t>
            </a:r>
            <a:r>
              <a:rPr lang="sv-SE" dirty="0"/>
              <a:t> regressionsanalys.</a:t>
            </a:r>
          </a:p>
          <a:p>
            <a:pPr lvl="2"/>
            <a:r>
              <a:rPr lang="sv-SE" dirty="0"/>
              <a:t>För att kunna skapa väl underbyggda effektmått för varje kommun behövs ett tillräckligt stort statistiskt underlag. Gränsen för att generera modeller för respektive kommun/myndighetsområde är därför satt till 50 enkätsvar. Även om en kommun/myndighetsområde erhållit 50 svar är det inte säkert att det varit möjligt att ta fram effektmått då det kan ha förekommit ett så kallat internt/partiellt bortfall (dvs. alla respondenter har inte besvarat samtliga frågor), vilket kan göra att antalet svar som kan användas för att bygga upp modellen i realiteten blir färre än 50. För att ingå i regressionsbasen krävs det att man besvarat helhetsfrågorna för alla serviceområden samt de tre avslutande frågorna. Effektmått tas inte heller fram om förklaringsgraden blir för låg (R2 mindre än 0,8).</a:t>
            </a:r>
          </a:p>
          <a:p>
            <a:pPr lvl="1"/>
            <a:endParaRPr lang="sv-SE" dirty="0"/>
          </a:p>
        </p:txBody>
      </p:sp>
      <p:sp>
        <p:nvSpPr>
          <p:cNvPr id="4" name="Platshållare för text 3">
            <a:extLst>
              <a:ext uri="{FF2B5EF4-FFF2-40B4-BE49-F238E27FC236}">
                <a16:creationId xmlns:a16="http://schemas.microsoft.com/office/drawing/2014/main" xmlns="" id="{76F46511-F6E6-4362-9F66-4EC23AE6E4DF}"/>
              </a:ext>
            </a:extLst>
          </p:cNvPr>
          <p:cNvSpPr>
            <a:spLocks noGrp="1"/>
          </p:cNvSpPr>
          <p:nvPr>
            <p:ph type="body" sz="half" idx="11"/>
          </p:nvPr>
        </p:nvSpPr>
        <p:spPr/>
        <p:txBody>
          <a:bodyPr/>
          <a:lstStyle/>
          <a:p>
            <a:pPr lvl="1"/>
            <a:endParaRPr lang="sv-SE" dirty="0"/>
          </a:p>
          <a:p>
            <a:r>
              <a:rPr lang="sv-SE" dirty="0"/>
              <a:t>Analysmodellen består av olika nivåer som varje gång innehåller ett antal oberoende variabler X som antas påverka en beroende variabel Y. På högsta nivån är den beroende variabeln NKI, och de oberoende variablerna de faktiska totalbetygen för de olika serviceområdena. NKI är här en latent variabel skapad av tre övergripande totalbetygsfrågor (helhetsbetyg, uppfyller förväntningar, hur nära ideal förvaltning). Regressionsmodellen ger således varje fråga en vikt som anger dess påverkan på NKI. Vikterna tas fram med hjälp av minsta kvadratmetoden. På nästa nivå genomförs därefter en ny regressionsanalys där den beroende variabeln denna gång är det totala betyget för det i den första analysen mest prioriterade serviceområdet, och de oberoende variablerna är då detaljfrågorna för just detta serviceområde. På så sätt skapas ett optimalt sätt att delge kommunen/förvaltningen vilken detaljfråga som bör prioriteras för att i slutändan NKI ska ökas, kort sagt vilken förändring på detaljnivå som ger störst effekt på NKI.</a:t>
            </a:r>
          </a:p>
        </p:txBody>
      </p:sp>
    </p:spTree>
    <p:extLst>
      <p:ext uri="{BB962C8B-B14F-4D97-AF65-F5344CB8AC3E}">
        <p14:creationId xmlns:p14="http://schemas.microsoft.com/office/powerpoint/2010/main" val="131963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317DE0C-362D-4004-AC81-0FF3E91426C2}"/>
              </a:ext>
            </a:extLst>
          </p:cNvPr>
          <p:cNvSpPr>
            <a:spLocks noGrp="1"/>
          </p:cNvSpPr>
          <p:nvPr>
            <p:ph type="title"/>
          </p:nvPr>
        </p:nvSpPr>
        <p:spPr>
          <a:xfrm>
            <a:off x="1008000" y="576000"/>
            <a:ext cx="10443364" cy="576000"/>
          </a:xfrm>
        </p:spPr>
        <p:txBody>
          <a:bodyPr/>
          <a:lstStyle/>
          <a:p>
            <a:r>
              <a:rPr lang="sv-SE" dirty="0"/>
              <a:t>Fakta om undersökningen</a:t>
            </a:r>
            <a:br>
              <a:rPr lang="sv-SE" dirty="0"/>
            </a:br>
            <a:r>
              <a:rPr lang="sv-SE" dirty="0"/>
              <a:t>Modellbeskrivning (4/4)</a:t>
            </a:r>
          </a:p>
        </p:txBody>
      </p:sp>
      <p:grpSp>
        <p:nvGrpSpPr>
          <p:cNvPr id="53" name="Grupp 52">
            <a:extLst>
              <a:ext uri="{FF2B5EF4-FFF2-40B4-BE49-F238E27FC236}">
                <a16:creationId xmlns:a16="http://schemas.microsoft.com/office/drawing/2014/main" xmlns="" id="{DB488B23-3A9F-443D-8777-C43377DEA5A7}"/>
              </a:ext>
            </a:extLst>
          </p:cNvPr>
          <p:cNvGrpSpPr/>
          <p:nvPr/>
        </p:nvGrpSpPr>
        <p:grpSpPr>
          <a:xfrm>
            <a:off x="1175658" y="1326612"/>
            <a:ext cx="8985380" cy="4921233"/>
            <a:chOff x="1838038" y="1849535"/>
            <a:chExt cx="8032355" cy="4226946"/>
          </a:xfrm>
        </p:grpSpPr>
        <p:sp>
          <p:nvSpPr>
            <p:cNvPr id="9" name="Rektangel 8">
              <a:extLst>
                <a:ext uri="{FF2B5EF4-FFF2-40B4-BE49-F238E27FC236}">
                  <a16:creationId xmlns:a16="http://schemas.microsoft.com/office/drawing/2014/main" xmlns="" id="{4F4643EF-4615-494A-ABF6-483E7E4E9676}"/>
                </a:ext>
              </a:extLst>
            </p:cNvPr>
            <p:cNvSpPr/>
            <p:nvPr/>
          </p:nvSpPr>
          <p:spPr>
            <a:xfrm>
              <a:off x="1910045" y="2175586"/>
              <a:ext cx="1117599" cy="53914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Delfråga</a:t>
              </a:r>
            </a:p>
            <a:p>
              <a:pPr algn="ctr"/>
              <a:r>
                <a:rPr lang="sv-SE" sz="1200" dirty="0">
                  <a:solidFill>
                    <a:schemeClr val="tx1"/>
                  </a:solidFill>
                </a:rPr>
                <a:t>Delfråga</a:t>
              </a:r>
            </a:p>
            <a:p>
              <a:pPr algn="ctr"/>
              <a:r>
                <a:rPr lang="sv-SE" sz="1200" dirty="0">
                  <a:solidFill>
                    <a:schemeClr val="tx1"/>
                  </a:solidFill>
                </a:rPr>
                <a:t>Delfråga</a:t>
              </a:r>
            </a:p>
          </p:txBody>
        </p:sp>
        <p:sp>
          <p:nvSpPr>
            <p:cNvPr id="10" name="Rektangel 9">
              <a:extLst>
                <a:ext uri="{FF2B5EF4-FFF2-40B4-BE49-F238E27FC236}">
                  <a16:creationId xmlns:a16="http://schemas.microsoft.com/office/drawing/2014/main" xmlns="" id="{ED905657-9CC0-4FB1-84FE-6F2C2FD41A71}"/>
                </a:ext>
              </a:extLst>
            </p:cNvPr>
            <p:cNvSpPr/>
            <p:nvPr/>
          </p:nvSpPr>
          <p:spPr>
            <a:xfrm>
              <a:off x="1910045" y="2847299"/>
              <a:ext cx="1117599" cy="53914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Delfråga</a:t>
              </a:r>
            </a:p>
            <a:p>
              <a:pPr algn="ctr"/>
              <a:r>
                <a:rPr lang="sv-SE" sz="1200" dirty="0">
                  <a:solidFill>
                    <a:schemeClr val="tx1"/>
                  </a:solidFill>
                </a:rPr>
                <a:t>Delfråga</a:t>
              </a:r>
            </a:p>
            <a:p>
              <a:pPr algn="ctr"/>
              <a:r>
                <a:rPr lang="sv-SE" sz="1200" dirty="0">
                  <a:solidFill>
                    <a:schemeClr val="tx1"/>
                  </a:solidFill>
                </a:rPr>
                <a:t>Delfråga</a:t>
              </a:r>
            </a:p>
          </p:txBody>
        </p:sp>
        <p:sp>
          <p:nvSpPr>
            <p:cNvPr id="11" name="Rektangel 10">
              <a:extLst>
                <a:ext uri="{FF2B5EF4-FFF2-40B4-BE49-F238E27FC236}">
                  <a16:creationId xmlns:a16="http://schemas.microsoft.com/office/drawing/2014/main" xmlns="" id="{C92021A2-13B7-4DE7-8FEA-9B3D8C00ED15}"/>
                </a:ext>
              </a:extLst>
            </p:cNvPr>
            <p:cNvSpPr/>
            <p:nvPr/>
          </p:nvSpPr>
          <p:spPr>
            <a:xfrm>
              <a:off x="1910045" y="3518693"/>
              <a:ext cx="1117599" cy="53914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Delfråga</a:t>
              </a:r>
            </a:p>
            <a:p>
              <a:pPr algn="ctr"/>
              <a:r>
                <a:rPr lang="sv-SE" sz="1200" dirty="0">
                  <a:solidFill>
                    <a:schemeClr val="tx1"/>
                  </a:solidFill>
                </a:rPr>
                <a:t>Delfråga</a:t>
              </a:r>
            </a:p>
            <a:p>
              <a:pPr algn="ctr"/>
              <a:r>
                <a:rPr lang="sv-SE" sz="1200" dirty="0">
                  <a:solidFill>
                    <a:schemeClr val="tx1"/>
                  </a:solidFill>
                </a:rPr>
                <a:t>Delfråga</a:t>
              </a:r>
            </a:p>
          </p:txBody>
        </p:sp>
        <p:sp>
          <p:nvSpPr>
            <p:cNvPr id="12" name="Rektangel 11">
              <a:extLst>
                <a:ext uri="{FF2B5EF4-FFF2-40B4-BE49-F238E27FC236}">
                  <a16:creationId xmlns:a16="http://schemas.microsoft.com/office/drawing/2014/main" xmlns="" id="{B274744E-B755-49E0-9B9E-EDC8DF93D42D}"/>
                </a:ext>
              </a:extLst>
            </p:cNvPr>
            <p:cNvSpPr/>
            <p:nvPr/>
          </p:nvSpPr>
          <p:spPr>
            <a:xfrm>
              <a:off x="1910045" y="4194546"/>
              <a:ext cx="1117599" cy="53914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Delfråga</a:t>
              </a:r>
            </a:p>
            <a:p>
              <a:pPr algn="ctr"/>
              <a:r>
                <a:rPr lang="sv-SE" sz="1200" dirty="0">
                  <a:solidFill>
                    <a:schemeClr val="tx1"/>
                  </a:solidFill>
                </a:rPr>
                <a:t>Delfråga</a:t>
              </a:r>
            </a:p>
            <a:p>
              <a:pPr algn="ctr"/>
              <a:r>
                <a:rPr lang="sv-SE" sz="1200" dirty="0">
                  <a:solidFill>
                    <a:schemeClr val="tx1"/>
                  </a:solidFill>
                </a:rPr>
                <a:t>Delfråga</a:t>
              </a:r>
            </a:p>
          </p:txBody>
        </p:sp>
        <p:sp>
          <p:nvSpPr>
            <p:cNvPr id="13" name="Rektangel 12">
              <a:extLst>
                <a:ext uri="{FF2B5EF4-FFF2-40B4-BE49-F238E27FC236}">
                  <a16:creationId xmlns:a16="http://schemas.microsoft.com/office/drawing/2014/main" xmlns="" id="{6342D260-AC1F-483A-9419-A7D2C37A1D77}"/>
                </a:ext>
              </a:extLst>
            </p:cNvPr>
            <p:cNvSpPr/>
            <p:nvPr/>
          </p:nvSpPr>
          <p:spPr>
            <a:xfrm>
              <a:off x="1910045" y="4865940"/>
              <a:ext cx="1117599" cy="53914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Delfråga</a:t>
              </a:r>
            </a:p>
            <a:p>
              <a:pPr algn="ctr"/>
              <a:r>
                <a:rPr lang="sv-SE" sz="1200" dirty="0">
                  <a:solidFill>
                    <a:schemeClr val="tx1"/>
                  </a:solidFill>
                </a:rPr>
                <a:t>Delfråga</a:t>
              </a:r>
            </a:p>
            <a:p>
              <a:pPr algn="ctr"/>
              <a:r>
                <a:rPr lang="sv-SE" sz="1200" dirty="0">
                  <a:solidFill>
                    <a:schemeClr val="tx1"/>
                  </a:solidFill>
                </a:rPr>
                <a:t>Delfråga</a:t>
              </a:r>
            </a:p>
          </p:txBody>
        </p:sp>
        <p:sp>
          <p:nvSpPr>
            <p:cNvPr id="14" name="Rektangel 13">
              <a:extLst>
                <a:ext uri="{FF2B5EF4-FFF2-40B4-BE49-F238E27FC236}">
                  <a16:creationId xmlns:a16="http://schemas.microsoft.com/office/drawing/2014/main" xmlns="" id="{CC397791-77B9-464A-96BD-AB9AE61278BF}"/>
                </a:ext>
              </a:extLst>
            </p:cNvPr>
            <p:cNvSpPr/>
            <p:nvPr/>
          </p:nvSpPr>
          <p:spPr>
            <a:xfrm>
              <a:off x="1910045" y="5537334"/>
              <a:ext cx="1117599" cy="53914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Delfråga</a:t>
              </a:r>
            </a:p>
            <a:p>
              <a:pPr algn="ctr"/>
              <a:r>
                <a:rPr lang="sv-SE" sz="1200" dirty="0">
                  <a:solidFill>
                    <a:schemeClr val="tx1"/>
                  </a:solidFill>
                </a:rPr>
                <a:t>Delfråga</a:t>
              </a:r>
            </a:p>
            <a:p>
              <a:pPr algn="ctr"/>
              <a:r>
                <a:rPr lang="sv-SE" sz="1200" dirty="0">
                  <a:solidFill>
                    <a:schemeClr val="tx1"/>
                  </a:solidFill>
                </a:rPr>
                <a:t>Delfråga</a:t>
              </a:r>
            </a:p>
          </p:txBody>
        </p:sp>
        <p:sp>
          <p:nvSpPr>
            <p:cNvPr id="15" name="Rektangel 14">
              <a:extLst>
                <a:ext uri="{FF2B5EF4-FFF2-40B4-BE49-F238E27FC236}">
                  <a16:creationId xmlns:a16="http://schemas.microsoft.com/office/drawing/2014/main" xmlns="" id="{15E6EBB9-75A6-484A-B8BF-FC14675ADC6A}"/>
                </a:ext>
              </a:extLst>
            </p:cNvPr>
            <p:cNvSpPr/>
            <p:nvPr/>
          </p:nvSpPr>
          <p:spPr>
            <a:xfrm>
              <a:off x="4088948" y="2264521"/>
              <a:ext cx="1296144" cy="360041"/>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Tillgänglighet</a:t>
              </a:r>
            </a:p>
          </p:txBody>
        </p:sp>
        <p:sp>
          <p:nvSpPr>
            <p:cNvPr id="16" name="Rektangel 15">
              <a:extLst>
                <a:ext uri="{FF2B5EF4-FFF2-40B4-BE49-F238E27FC236}">
                  <a16:creationId xmlns:a16="http://schemas.microsoft.com/office/drawing/2014/main" xmlns="" id="{D2AAB6AA-5B2F-478D-9894-BA9EACDB7C0E}"/>
                </a:ext>
              </a:extLst>
            </p:cNvPr>
            <p:cNvSpPr/>
            <p:nvPr/>
          </p:nvSpPr>
          <p:spPr>
            <a:xfrm>
              <a:off x="4088948" y="2936851"/>
              <a:ext cx="1296144" cy="360041"/>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Information</a:t>
              </a:r>
            </a:p>
          </p:txBody>
        </p:sp>
        <p:sp>
          <p:nvSpPr>
            <p:cNvPr id="17" name="Rektangel 16">
              <a:extLst>
                <a:ext uri="{FF2B5EF4-FFF2-40B4-BE49-F238E27FC236}">
                  <a16:creationId xmlns:a16="http://schemas.microsoft.com/office/drawing/2014/main" xmlns="" id="{6575812F-1D21-441F-9323-4F8ABDBB22A3}"/>
                </a:ext>
              </a:extLst>
            </p:cNvPr>
            <p:cNvSpPr/>
            <p:nvPr/>
          </p:nvSpPr>
          <p:spPr>
            <a:xfrm>
              <a:off x="4088948" y="3605307"/>
              <a:ext cx="1296144" cy="360041"/>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Bemötande</a:t>
              </a:r>
            </a:p>
          </p:txBody>
        </p:sp>
        <p:sp>
          <p:nvSpPr>
            <p:cNvPr id="18" name="Rektangel 17">
              <a:extLst>
                <a:ext uri="{FF2B5EF4-FFF2-40B4-BE49-F238E27FC236}">
                  <a16:creationId xmlns:a16="http://schemas.microsoft.com/office/drawing/2014/main" xmlns="" id="{B7DE0F12-230D-4F18-B3E6-7460AC579A81}"/>
                </a:ext>
              </a:extLst>
            </p:cNvPr>
            <p:cNvSpPr/>
            <p:nvPr/>
          </p:nvSpPr>
          <p:spPr>
            <a:xfrm>
              <a:off x="4088948" y="4277637"/>
              <a:ext cx="1296144" cy="360041"/>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Kompetens</a:t>
              </a:r>
            </a:p>
          </p:txBody>
        </p:sp>
        <p:sp>
          <p:nvSpPr>
            <p:cNvPr id="19" name="Rektangel 18">
              <a:extLst>
                <a:ext uri="{FF2B5EF4-FFF2-40B4-BE49-F238E27FC236}">
                  <a16:creationId xmlns:a16="http://schemas.microsoft.com/office/drawing/2014/main" xmlns="" id="{261849DF-CCD3-4EC1-A22E-E7060A3C2003}"/>
                </a:ext>
              </a:extLst>
            </p:cNvPr>
            <p:cNvSpPr/>
            <p:nvPr/>
          </p:nvSpPr>
          <p:spPr>
            <a:xfrm>
              <a:off x="4088948" y="4955492"/>
              <a:ext cx="1296144" cy="360041"/>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Effektivitet</a:t>
              </a:r>
            </a:p>
          </p:txBody>
        </p:sp>
        <p:sp>
          <p:nvSpPr>
            <p:cNvPr id="20" name="Rektangel 19">
              <a:extLst>
                <a:ext uri="{FF2B5EF4-FFF2-40B4-BE49-F238E27FC236}">
                  <a16:creationId xmlns:a16="http://schemas.microsoft.com/office/drawing/2014/main" xmlns="" id="{EB3ED37B-E2BE-4F2A-883A-703CF7A1997C}"/>
                </a:ext>
              </a:extLst>
            </p:cNvPr>
            <p:cNvSpPr/>
            <p:nvPr/>
          </p:nvSpPr>
          <p:spPr>
            <a:xfrm>
              <a:off x="4088948" y="5626886"/>
              <a:ext cx="1296144" cy="360041"/>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Rättssäkerhet</a:t>
              </a:r>
            </a:p>
          </p:txBody>
        </p:sp>
        <p:cxnSp>
          <p:nvCxnSpPr>
            <p:cNvPr id="21" name="Rak pil 20">
              <a:extLst>
                <a:ext uri="{FF2B5EF4-FFF2-40B4-BE49-F238E27FC236}">
                  <a16:creationId xmlns:a16="http://schemas.microsoft.com/office/drawing/2014/main" xmlns="" id="{5CFD6878-AFAA-4ECD-81C1-97271ABC3408}"/>
                </a:ext>
              </a:extLst>
            </p:cNvPr>
            <p:cNvCxnSpPr/>
            <p:nvPr/>
          </p:nvCxnSpPr>
          <p:spPr>
            <a:xfrm>
              <a:off x="3123755" y="2264521"/>
              <a:ext cx="864096" cy="12708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Rak pil 21">
              <a:extLst>
                <a:ext uri="{FF2B5EF4-FFF2-40B4-BE49-F238E27FC236}">
                  <a16:creationId xmlns:a16="http://schemas.microsoft.com/office/drawing/2014/main" xmlns="" id="{119C9303-F205-416C-83EA-96C640CD8370}"/>
                </a:ext>
              </a:extLst>
            </p:cNvPr>
            <p:cNvCxnSpPr/>
            <p:nvPr/>
          </p:nvCxnSpPr>
          <p:spPr>
            <a:xfrm>
              <a:off x="3123755" y="2444541"/>
              <a:ext cx="864096"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Rak pil 23">
              <a:extLst>
                <a:ext uri="{FF2B5EF4-FFF2-40B4-BE49-F238E27FC236}">
                  <a16:creationId xmlns:a16="http://schemas.microsoft.com/office/drawing/2014/main" xmlns="" id="{94532664-28B2-4E4C-87FB-2C0D24DDA31C}"/>
                </a:ext>
              </a:extLst>
            </p:cNvPr>
            <p:cNvCxnSpPr/>
            <p:nvPr/>
          </p:nvCxnSpPr>
          <p:spPr>
            <a:xfrm flipV="1">
              <a:off x="3123755" y="2497473"/>
              <a:ext cx="864096" cy="125388"/>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4" name="Rak pil 27">
              <a:extLst>
                <a:ext uri="{FF2B5EF4-FFF2-40B4-BE49-F238E27FC236}">
                  <a16:creationId xmlns:a16="http://schemas.microsoft.com/office/drawing/2014/main" xmlns="" id="{5024E0FE-5F4A-413A-ABC3-3000EE9A0B9E}"/>
                </a:ext>
              </a:extLst>
            </p:cNvPr>
            <p:cNvCxnSpPr/>
            <p:nvPr/>
          </p:nvCxnSpPr>
          <p:spPr>
            <a:xfrm>
              <a:off x="3123755" y="2937077"/>
              <a:ext cx="864096" cy="12708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Rak pil 28">
              <a:extLst>
                <a:ext uri="{FF2B5EF4-FFF2-40B4-BE49-F238E27FC236}">
                  <a16:creationId xmlns:a16="http://schemas.microsoft.com/office/drawing/2014/main" xmlns="" id="{DF009CC9-BF27-4C92-9648-58578CEE0BE1}"/>
                </a:ext>
              </a:extLst>
            </p:cNvPr>
            <p:cNvCxnSpPr/>
            <p:nvPr/>
          </p:nvCxnSpPr>
          <p:spPr>
            <a:xfrm>
              <a:off x="3123755" y="3117097"/>
              <a:ext cx="864096"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Rak pil 29">
              <a:extLst>
                <a:ext uri="{FF2B5EF4-FFF2-40B4-BE49-F238E27FC236}">
                  <a16:creationId xmlns:a16="http://schemas.microsoft.com/office/drawing/2014/main" xmlns="" id="{D19BBA00-298D-4146-A88D-1D77B66EA12B}"/>
                </a:ext>
              </a:extLst>
            </p:cNvPr>
            <p:cNvCxnSpPr/>
            <p:nvPr/>
          </p:nvCxnSpPr>
          <p:spPr>
            <a:xfrm flipV="1">
              <a:off x="3123755" y="3170029"/>
              <a:ext cx="864096" cy="125388"/>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Rak pil 30">
              <a:extLst>
                <a:ext uri="{FF2B5EF4-FFF2-40B4-BE49-F238E27FC236}">
                  <a16:creationId xmlns:a16="http://schemas.microsoft.com/office/drawing/2014/main" xmlns="" id="{6AF8441D-CDBF-49AC-AB6B-FB03BE76F017}"/>
                </a:ext>
              </a:extLst>
            </p:cNvPr>
            <p:cNvCxnSpPr/>
            <p:nvPr/>
          </p:nvCxnSpPr>
          <p:spPr>
            <a:xfrm>
              <a:off x="3123755" y="3607008"/>
              <a:ext cx="864096" cy="12708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Rak pil 31">
              <a:extLst>
                <a:ext uri="{FF2B5EF4-FFF2-40B4-BE49-F238E27FC236}">
                  <a16:creationId xmlns:a16="http://schemas.microsoft.com/office/drawing/2014/main" xmlns="" id="{BD95AAAF-4ADA-40C1-9A70-9FAC4084958D}"/>
                </a:ext>
              </a:extLst>
            </p:cNvPr>
            <p:cNvCxnSpPr/>
            <p:nvPr/>
          </p:nvCxnSpPr>
          <p:spPr>
            <a:xfrm>
              <a:off x="3123755" y="3787028"/>
              <a:ext cx="864096"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Rak pil 32">
              <a:extLst>
                <a:ext uri="{FF2B5EF4-FFF2-40B4-BE49-F238E27FC236}">
                  <a16:creationId xmlns:a16="http://schemas.microsoft.com/office/drawing/2014/main" xmlns="" id="{8E9CDD32-84FB-49FD-80C0-56E1009AE5BB}"/>
                </a:ext>
              </a:extLst>
            </p:cNvPr>
            <p:cNvCxnSpPr/>
            <p:nvPr/>
          </p:nvCxnSpPr>
          <p:spPr>
            <a:xfrm flipV="1">
              <a:off x="3123755" y="3839960"/>
              <a:ext cx="864096" cy="125388"/>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Rak pil 33">
              <a:extLst>
                <a:ext uri="{FF2B5EF4-FFF2-40B4-BE49-F238E27FC236}">
                  <a16:creationId xmlns:a16="http://schemas.microsoft.com/office/drawing/2014/main" xmlns="" id="{3B50B6C2-F35F-4454-96BA-F66A41DA6E09}"/>
                </a:ext>
              </a:extLst>
            </p:cNvPr>
            <p:cNvCxnSpPr/>
            <p:nvPr/>
          </p:nvCxnSpPr>
          <p:spPr>
            <a:xfrm>
              <a:off x="3123755" y="4279950"/>
              <a:ext cx="864096" cy="12708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Rak pil 34">
              <a:extLst>
                <a:ext uri="{FF2B5EF4-FFF2-40B4-BE49-F238E27FC236}">
                  <a16:creationId xmlns:a16="http://schemas.microsoft.com/office/drawing/2014/main" xmlns="" id="{28E84455-B068-4E5F-8230-14BF623BF501}"/>
                </a:ext>
              </a:extLst>
            </p:cNvPr>
            <p:cNvCxnSpPr/>
            <p:nvPr/>
          </p:nvCxnSpPr>
          <p:spPr>
            <a:xfrm>
              <a:off x="3123755" y="4459970"/>
              <a:ext cx="864096"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Rak pil 35">
              <a:extLst>
                <a:ext uri="{FF2B5EF4-FFF2-40B4-BE49-F238E27FC236}">
                  <a16:creationId xmlns:a16="http://schemas.microsoft.com/office/drawing/2014/main" xmlns="" id="{E220129F-6658-4C84-AE14-95DFDC727DDC}"/>
                </a:ext>
              </a:extLst>
            </p:cNvPr>
            <p:cNvCxnSpPr/>
            <p:nvPr/>
          </p:nvCxnSpPr>
          <p:spPr>
            <a:xfrm flipV="1">
              <a:off x="3123755" y="4512902"/>
              <a:ext cx="864096" cy="125388"/>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Rak pil 36">
              <a:extLst>
                <a:ext uri="{FF2B5EF4-FFF2-40B4-BE49-F238E27FC236}">
                  <a16:creationId xmlns:a16="http://schemas.microsoft.com/office/drawing/2014/main" xmlns="" id="{64E1D11B-52B0-4AC5-9E46-A998CCF748C0}"/>
                </a:ext>
              </a:extLst>
            </p:cNvPr>
            <p:cNvCxnSpPr/>
            <p:nvPr/>
          </p:nvCxnSpPr>
          <p:spPr>
            <a:xfrm>
              <a:off x="3123755" y="4956104"/>
              <a:ext cx="864096" cy="12708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4" name="Rak pil 37">
              <a:extLst>
                <a:ext uri="{FF2B5EF4-FFF2-40B4-BE49-F238E27FC236}">
                  <a16:creationId xmlns:a16="http://schemas.microsoft.com/office/drawing/2014/main" xmlns="" id="{ADF0B74B-5312-4E0F-9E94-B4CC0FE94ECD}"/>
                </a:ext>
              </a:extLst>
            </p:cNvPr>
            <p:cNvCxnSpPr/>
            <p:nvPr/>
          </p:nvCxnSpPr>
          <p:spPr>
            <a:xfrm>
              <a:off x="3123755" y="5136124"/>
              <a:ext cx="864096"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Rak pil 38">
              <a:extLst>
                <a:ext uri="{FF2B5EF4-FFF2-40B4-BE49-F238E27FC236}">
                  <a16:creationId xmlns:a16="http://schemas.microsoft.com/office/drawing/2014/main" xmlns="" id="{95B2547F-14BD-49EF-963B-86FD068DDCA4}"/>
                </a:ext>
              </a:extLst>
            </p:cNvPr>
            <p:cNvCxnSpPr/>
            <p:nvPr/>
          </p:nvCxnSpPr>
          <p:spPr>
            <a:xfrm flipV="1">
              <a:off x="3123755" y="5189056"/>
              <a:ext cx="864096" cy="125388"/>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Rak pil 39">
              <a:extLst>
                <a:ext uri="{FF2B5EF4-FFF2-40B4-BE49-F238E27FC236}">
                  <a16:creationId xmlns:a16="http://schemas.microsoft.com/office/drawing/2014/main" xmlns="" id="{FB4E23EB-17F8-4FAB-A985-1796954CF1E5}"/>
                </a:ext>
              </a:extLst>
            </p:cNvPr>
            <p:cNvCxnSpPr/>
            <p:nvPr/>
          </p:nvCxnSpPr>
          <p:spPr>
            <a:xfrm>
              <a:off x="3123755" y="5628587"/>
              <a:ext cx="864096" cy="12708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Rak pil 40">
              <a:extLst>
                <a:ext uri="{FF2B5EF4-FFF2-40B4-BE49-F238E27FC236}">
                  <a16:creationId xmlns:a16="http://schemas.microsoft.com/office/drawing/2014/main" xmlns="" id="{BA38A434-0422-457B-9256-675023FB127E}"/>
                </a:ext>
              </a:extLst>
            </p:cNvPr>
            <p:cNvCxnSpPr/>
            <p:nvPr/>
          </p:nvCxnSpPr>
          <p:spPr>
            <a:xfrm>
              <a:off x="3123755" y="5808607"/>
              <a:ext cx="864096" cy="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Rak pil 41">
              <a:extLst>
                <a:ext uri="{FF2B5EF4-FFF2-40B4-BE49-F238E27FC236}">
                  <a16:creationId xmlns:a16="http://schemas.microsoft.com/office/drawing/2014/main" xmlns="" id="{11B6016C-59FB-4A2F-A782-D57EC610A11E}"/>
                </a:ext>
              </a:extLst>
            </p:cNvPr>
            <p:cNvCxnSpPr/>
            <p:nvPr/>
          </p:nvCxnSpPr>
          <p:spPr>
            <a:xfrm flipV="1">
              <a:off x="3123755" y="5861539"/>
              <a:ext cx="864096" cy="125388"/>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9" name="Rektangel 38">
              <a:extLst>
                <a:ext uri="{FF2B5EF4-FFF2-40B4-BE49-F238E27FC236}">
                  <a16:creationId xmlns:a16="http://schemas.microsoft.com/office/drawing/2014/main" xmlns="" id="{D9376E09-9AA9-4F4F-8CAA-1248A2CE2202}"/>
                </a:ext>
              </a:extLst>
            </p:cNvPr>
            <p:cNvSpPr/>
            <p:nvPr/>
          </p:nvSpPr>
          <p:spPr>
            <a:xfrm>
              <a:off x="6421839" y="3926931"/>
              <a:ext cx="879476" cy="36004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NKI</a:t>
              </a:r>
            </a:p>
          </p:txBody>
        </p:sp>
        <p:sp>
          <p:nvSpPr>
            <p:cNvPr id="40" name="Rektangel 39">
              <a:extLst>
                <a:ext uri="{FF2B5EF4-FFF2-40B4-BE49-F238E27FC236}">
                  <a16:creationId xmlns:a16="http://schemas.microsoft.com/office/drawing/2014/main" xmlns="" id="{0BF8DBA4-A5CD-43B7-A9CD-6B46F5C1D83D}"/>
                </a:ext>
              </a:extLst>
            </p:cNvPr>
            <p:cNvSpPr/>
            <p:nvPr/>
          </p:nvSpPr>
          <p:spPr>
            <a:xfrm>
              <a:off x="7718879" y="3019688"/>
              <a:ext cx="2151514" cy="2162789"/>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dirty="0">
                  <a:solidFill>
                    <a:schemeClr val="tx1"/>
                  </a:solidFill>
                </a:rPr>
                <a:t>NKI-betyg (3 frågor)</a:t>
              </a:r>
            </a:p>
            <a:p>
              <a:pPr marL="342900" indent="-342900">
                <a:buAutoNum type="arabicPeriod"/>
              </a:pPr>
              <a:r>
                <a:rPr lang="sv-SE" sz="1200" dirty="0">
                  <a:solidFill>
                    <a:schemeClr val="tx1"/>
                  </a:solidFill>
                </a:rPr>
                <a:t>Hur nöjd var du med hanteringen av ditt ärende i sin helhet?</a:t>
              </a:r>
            </a:p>
            <a:p>
              <a:pPr marL="342900" indent="-342900">
                <a:buAutoNum type="arabicPeriod"/>
              </a:pPr>
              <a:r>
                <a:rPr lang="sv-SE" sz="1200" dirty="0">
                  <a:solidFill>
                    <a:schemeClr val="tx1"/>
                  </a:solidFill>
                </a:rPr>
                <a:t>Hur väl uppfylldes dina förväntningar kring ditt ärende?</a:t>
              </a:r>
            </a:p>
            <a:p>
              <a:pPr marL="342900" indent="-342900">
                <a:buAutoNum type="arabicPeriod"/>
              </a:pPr>
              <a:r>
                <a:rPr lang="sv-SE" sz="1200" dirty="0">
                  <a:solidFill>
                    <a:schemeClr val="tx1"/>
                  </a:solidFill>
                </a:rPr>
                <a:t>Tänk dig en perfekt hantering av ditt ärende. Hur nära ett sådant ideal kom hanteringen av ditt ärende?</a:t>
              </a:r>
            </a:p>
          </p:txBody>
        </p:sp>
        <p:cxnSp>
          <p:nvCxnSpPr>
            <p:cNvPr id="41" name="Rak pil 44">
              <a:extLst>
                <a:ext uri="{FF2B5EF4-FFF2-40B4-BE49-F238E27FC236}">
                  <a16:creationId xmlns:a16="http://schemas.microsoft.com/office/drawing/2014/main" xmlns="" id="{B598EEE1-3968-41B7-A9CF-4119A96858D1}"/>
                </a:ext>
              </a:extLst>
            </p:cNvPr>
            <p:cNvCxnSpPr>
              <a:endCxn id="39" idx="3"/>
            </p:cNvCxnSpPr>
            <p:nvPr/>
          </p:nvCxnSpPr>
          <p:spPr>
            <a:xfrm flipH="1">
              <a:off x="7301315" y="3605307"/>
              <a:ext cx="397024" cy="501645"/>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2" name="Rak pil 46">
              <a:extLst>
                <a:ext uri="{FF2B5EF4-FFF2-40B4-BE49-F238E27FC236}">
                  <a16:creationId xmlns:a16="http://schemas.microsoft.com/office/drawing/2014/main" xmlns="" id="{68633CF0-80AC-480D-94D6-3CFAAC59A85E}"/>
                </a:ext>
              </a:extLst>
            </p:cNvPr>
            <p:cNvCxnSpPr/>
            <p:nvPr/>
          </p:nvCxnSpPr>
          <p:spPr>
            <a:xfrm>
              <a:off x="5392902" y="3117724"/>
              <a:ext cx="933412" cy="939008"/>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Rak pil 47">
              <a:extLst>
                <a:ext uri="{FF2B5EF4-FFF2-40B4-BE49-F238E27FC236}">
                  <a16:creationId xmlns:a16="http://schemas.microsoft.com/office/drawing/2014/main" xmlns="" id="{DFC34B2B-1EF2-49FE-B340-190D7E83F582}"/>
                </a:ext>
              </a:extLst>
            </p:cNvPr>
            <p:cNvCxnSpPr/>
            <p:nvPr/>
          </p:nvCxnSpPr>
          <p:spPr>
            <a:xfrm>
              <a:off x="5392902" y="3786871"/>
              <a:ext cx="899240" cy="31421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Rak pil 48">
              <a:extLst>
                <a:ext uri="{FF2B5EF4-FFF2-40B4-BE49-F238E27FC236}">
                  <a16:creationId xmlns:a16="http://schemas.microsoft.com/office/drawing/2014/main" xmlns="" id="{6FBC680D-6D2D-4F7B-A9C7-8B5E048C53C8}"/>
                </a:ext>
              </a:extLst>
            </p:cNvPr>
            <p:cNvCxnSpPr/>
            <p:nvPr/>
          </p:nvCxnSpPr>
          <p:spPr>
            <a:xfrm flipV="1">
              <a:off x="5392902" y="4133792"/>
              <a:ext cx="891136" cy="323866"/>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Rak pil 49">
              <a:extLst>
                <a:ext uri="{FF2B5EF4-FFF2-40B4-BE49-F238E27FC236}">
                  <a16:creationId xmlns:a16="http://schemas.microsoft.com/office/drawing/2014/main" xmlns="" id="{2373637A-ECD4-4349-A7AC-A2EB0B744285}"/>
                </a:ext>
              </a:extLst>
            </p:cNvPr>
            <p:cNvCxnSpPr/>
            <p:nvPr/>
          </p:nvCxnSpPr>
          <p:spPr>
            <a:xfrm flipV="1">
              <a:off x="5392902" y="4181419"/>
              <a:ext cx="922733" cy="95409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6" name="Rak pil 50">
              <a:extLst>
                <a:ext uri="{FF2B5EF4-FFF2-40B4-BE49-F238E27FC236}">
                  <a16:creationId xmlns:a16="http://schemas.microsoft.com/office/drawing/2014/main" xmlns="" id="{B9D90E60-DC63-47F9-906B-AD969226EA28}"/>
                </a:ext>
              </a:extLst>
            </p:cNvPr>
            <p:cNvCxnSpPr/>
            <p:nvPr/>
          </p:nvCxnSpPr>
          <p:spPr>
            <a:xfrm flipV="1">
              <a:off x="5392902" y="4225769"/>
              <a:ext cx="973440" cy="157649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Rak pil 85">
              <a:extLst>
                <a:ext uri="{FF2B5EF4-FFF2-40B4-BE49-F238E27FC236}">
                  <a16:creationId xmlns:a16="http://schemas.microsoft.com/office/drawing/2014/main" xmlns="" id="{077343ED-6AAE-4728-9564-F6CC6B87720B}"/>
                </a:ext>
              </a:extLst>
            </p:cNvPr>
            <p:cNvCxnSpPr>
              <a:cxnSpLocks/>
              <a:stCxn id="40" idx="1"/>
              <a:endCxn id="39" idx="3"/>
            </p:cNvCxnSpPr>
            <p:nvPr/>
          </p:nvCxnSpPr>
          <p:spPr>
            <a:xfrm flipH="1">
              <a:off x="7301315" y="4101083"/>
              <a:ext cx="417565" cy="5869"/>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8" name="Rak pil 86">
              <a:extLst>
                <a:ext uri="{FF2B5EF4-FFF2-40B4-BE49-F238E27FC236}">
                  <a16:creationId xmlns:a16="http://schemas.microsoft.com/office/drawing/2014/main" xmlns="" id="{E30508BE-9F9A-45C3-A648-675B80F56FB2}"/>
                </a:ext>
              </a:extLst>
            </p:cNvPr>
            <p:cNvCxnSpPr>
              <a:endCxn id="39" idx="3"/>
            </p:cNvCxnSpPr>
            <p:nvPr/>
          </p:nvCxnSpPr>
          <p:spPr>
            <a:xfrm flipH="1" flipV="1">
              <a:off x="7301315" y="4106952"/>
              <a:ext cx="397024" cy="530726"/>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9" name="Rak pil 97">
              <a:extLst>
                <a:ext uri="{FF2B5EF4-FFF2-40B4-BE49-F238E27FC236}">
                  <a16:creationId xmlns:a16="http://schemas.microsoft.com/office/drawing/2014/main" xmlns="" id="{9301253A-2E06-41DD-9EBE-9E83B90B1BC9}"/>
                </a:ext>
              </a:extLst>
            </p:cNvPr>
            <p:cNvCxnSpPr/>
            <p:nvPr/>
          </p:nvCxnSpPr>
          <p:spPr>
            <a:xfrm>
              <a:off x="5392902" y="2439868"/>
              <a:ext cx="971926" cy="158056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0" name="textruta 49">
              <a:extLst>
                <a:ext uri="{FF2B5EF4-FFF2-40B4-BE49-F238E27FC236}">
                  <a16:creationId xmlns:a16="http://schemas.microsoft.com/office/drawing/2014/main" xmlns="" id="{6C397078-CA6F-4CA4-9C79-FBF2FA26733D}"/>
                </a:ext>
              </a:extLst>
            </p:cNvPr>
            <p:cNvSpPr txBox="1"/>
            <p:nvPr/>
          </p:nvSpPr>
          <p:spPr>
            <a:xfrm>
              <a:off x="1838038" y="1849535"/>
              <a:ext cx="1261615" cy="237920"/>
            </a:xfrm>
            <a:prstGeom prst="rect">
              <a:avLst/>
            </a:prstGeom>
            <a:noFill/>
          </p:spPr>
          <p:txBody>
            <a:bodyPr wrap="square" rtlCol="0">
              <a:spAutoFit/>
            </a:bodyPr>
            <a:lstStyle/>
            <a:p>
              <a:pPr algn="ctr"/>
              <a:r>
                <a:rPr lang="sv-SE" sz="1200" b="1" dirty="0"/>
                <a:t>Indikatorer</a:t>
              </a:r>
            </a:p>
          </p:txBody>
        </p:sp>
        <p:sp>
          <p:nvSpPr>
            <p:cNvPr id="51" name="textruta 50">
              <a:extLst>
                <a:ext uri="{FF2B5EF4-FFF2-40B4-BE49-F238E27FC236}">
                  <a16:creationId xmlns:a16="http://schemas.microsoft.com/office/drawing/2014/main" xmlns="" id="{7B4AE8BA-1074-462E-9ADC-CC8DBFC93E57}"/>
                </a:ext>
              </a:extLst>
            </p:cNvPr>
            <p:cNvSpPr txBox="1"/>
            <p:nvPr/>
          </p:nvSpPr>
          <p:spPr>
            <a:xfrm>
              <a:off x="3872376" y="1849535"/>
              <a:ext cx="1729288" cy="237920"/>
            </a:xfrm>
            <a:prstGeom prst="rect">
              <a:avLst/>
            </a:prstGeom>
            <a:noFill/>
          </p:spPr>
          <p:txBody>
            <a:bodyPr wrap="square" rtlCol="0">
              <a:spAutoFit/>
            </a:bodyPr>
            <a:lstStyle/>
            <a:p>
              <a:pPr algn="ctr"/>
              <a:r>
                <a:rPr lang="sv-SE" sz="1200" b="1" dirty="0"/>
                <a:t>Servicefaktorer</a:t>
              </a:r>
            </a:p>
          </p:txBody>
        </p:sp>
      </p:grpSp>
    </p:spTree>
    <p:extLst>
      <p:ext uri="{BB962C8B-B14F-4D97-AF65-F5344CB8AC3E}">
        <p14:creationId xmlns:p14="http://schemas.microsoft.com/office/powerpoint/2010/main" val="7340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67325A7-0C19-48B1-B3C2-0742E47600CF}"/>
              </a:ext>
            </a:extLst>
          </p:cNvPr>
          <p:cNvSpPr>
            <a:spLocks noGrp="1"/>
          </p:cNvSpPr>
          <p:nvPr>
            <p:ph type="title"/>
          </p:nvPr>
        </p:nvSpPr>
        <p:spPr/>
        <p:txBody>
          <a:bodyPr/>
          <a:lstStyle/>
          <a:p>
            <a:r>
              <a:rPr lang="sv-SE" dirty="0"/>
              <a:t>Totalt</a:t>
            </a:r>
          </a:p>
        </p:txBody>
      </p:sp>
    </p:spTree>
    <p:extLst>
      <p:ext uri="{BB962C8B-B14F-4D97-AF65-F5344CB8AC3E}">
        <p14:creationId xmlns:p14="http://schemas.microsoft.com/office/powerpoint/2010/main" val="70205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Totalt</a:t>
            </a:r>
            <a:br>
              <a:rPr lang="sv-SE" dirty="0"/>
            </a:br>
            <a:r>
              <a:rPr lang="sv-SE" dirty="0"/>
              <a:t>Serviceområden</a:t>
            </a:r>
          </a:p>
        </p:txBody>
      </p:sp>
      <p:pic>
        <p:nvPicPr>
          <p:cNvPr id="4" name="Bildobjekt 3">
            <a:extLst>
              <a:ext uri="{FF2B5EF4-FFF2-40B4-BE49-F238E27FC236}">
                <a16:creationId xmlns:a16="http://schemas.microsoft.com/office/drawing/2014/main" xmlns="" id="{BAFB197E-D6BB-4940-9D93-75B7A914B801}"/>
              </a:ext>
            </a:extLst>
          </p:cNvPr>
          <p:cNvPicPr/>
          <p:nvPr>
            <p:extLst/>
          </p:nvPr>
        </p:nvPicPr>
        <p:blipFill>
          <a:blip r:embed="rId2"/>
          <a:stretch>
            <a:fillRect/>
          </a:stretch>
        </p:blipFill>
        <p:spPr>
          <a:xfrm>
            <a:off x="866775" y="1141413"/>
            <a:ext cx="10458450" cy="5076825"/>
          </a:xfrm>
          <a:prstGeom prst="rect">
            <a:avLst/>
          </a:prstGeom>
        </p:spPr>
      </p:pic>
    </p:spTree>
    <p:extLst>
      <p:ext uri="{BB962C8B-B14F-4D97-AF65-F5344CB8AC3E}">
        <p14:creationId xmlns:p14="http://schemas.microsoft.com/office/powerpoint/2010/main" val="239032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Totalt</a:t>
            </a:r>
            <a:br>
              <a:rPr lang="sv-SE" dirty="0"/>
            </a:br>
            <a:r>
              <a:rPr lang="sv-SE" dirty="0"/>
              <a:t>Myndighetsområden</a:t>
            </a:r>
          </a:p>
        </p:txBody>
      </p:sp>
      <p:pic>
        <p:nvPicPr>
          <p:cNvPr id="4" name="Bildobjekt 3">
            <a:extLst>
              <a:ext uri="{FF2B5EF4-FFF2-40B4-BE49-F238E27FC236}">
                <a16:creationId xmlns:a16="http://schemas.microsoft.com/office/drawing/2014/main" xmlns="" id="{A687B3FA-811B-4822-AD62-0688EF09A9D8}"/>
              </a:ext>
            </a:extLst>
          </p:cNvPr>
          <p:cNvPicPr/>
          <p:nvPr>
            <p:extLst/>
          </p:nvPr>
        </p:nvPicPr>
        <p:blipFill>
          <a:blip r:embed="rId2"/>
          <a:stretch>
            <a:fillRect/>
          </a:stretch>
        </p:blipFill>
        <p:spPr>
          <a:xfrm>
            <a:off x="868363" y="1146175"/>
            <a:ext cx="10458450" cy="5076825"/>
          </a:xfrm>
          <a:prstGeom prst="rect">
            <a:avLst/>
          </a:prstGeom>
        </p:spPr>
      </p:pic>
    </p:spTree>
    <p:extLst>
      <p:ext uri="{BB962C8B-B14F-4D97-AF65-F5344CB8AC3E}">
        <p14:creationId xmlns:p14="http://schemas.microsoft.com/office/powerpoint/2010/main" val="395406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DF2FC64-EBAD-495A-872D-E9F9C9629B78}"/>
              </a:ext>
            </a:extLst>
          </p:cNvPr>
          <p:cNvSpPr>
            <a:spLocks noGrp="1"/>
          </p:cNvSpPr>
          <p:nvPr>
            <p:ph type="title"/>
          </p:nvPr>
        </p:nvSpPr>
        <p:spPr/>
        <p:txBody>
          <a:bodyPr/>
          <a:lstStyle/>
          <a:p>
            <a:r>
              <a:rPr lang="sv-SE" dirty="0"/>
              <a:t>Totalt</a:t>
            </a:r>
            <a:br>
              <a:rPr lang="sv-SE" dirty="0"/>
            </a:br>
            <a:r>
              <a:rPr lang="sv-SE" dirty="0"/>
              <a:t>NKI &amp; Index</a:t>
            </a:r>
          </a:p>
        </p:txBody>
      </p:sp>
      <p:sp>
        <p:nvSpPr>
          <p:cNvPr id="7" name="textruta 6">
            <a:extLst>
              <a:ext uri="{FF2B5EF4-FFF2-40B4-BE49-F238E27FC236}">
                <a16:creationId xmlns:a16="http://schemas.microsoft.com/office/drawing/2014/main" xmlns="" id="{E7FCA646-6989-4E42-89FD-12F918F16EDB}"/>
              </a:ext>
            </a:extLst>
          </p:cNvPr>
          <p:cNvSpPr txBox="1"/>
          <p:nvPr/>
        </p:nvSpPr>
        <p:spPr>
          <a:xfrm>
            <a:off x="391814" y="5706000"/>
            <a:ext cx="5412059" cy="261610"/>
          </a:xfrm>
          <a:prstGeom prst="rect">
            <a:avLst/>
          </a:prstGeom>
          <a:noFill/>
        </p:spPr>
        <p:txBody>
          <a:bodyPr wrap="none" rtlCol="0">
            <a:spAutoFit/>
          </a:bodyPr>
          <a:lstStyle/>
          <a:p>
            <a:r>
              <a:rPr lang="sv-SE" sz="1100" dirty="0"/>
              <a:t>Färgmarkeringar indikerar </a:t>
            </a:r>
            <a:r>
              <a:rPr lang="sv-SE" sz="1100" dirty="0">
                <a:solidFill>
                  <a:schemeClr val="accent3">
                    <a:lumMod val="75000"/>
                  </a:schemeClr>
                </a:solidFill>
              </a:rPr>
              <a:t>högsta</a:t>
            </a:r>
            <a:r>
              <a:rPr lang="sv-SE" sz="1100" dirty="0"/>
              <a:t> och </a:t>
            </a:r>
            <a:r>
              <a:rPr lang="sv-SE" sz="1100" dirty="0">
                <a:solidFill>
                  <a:schemeClr val="accent2">
                    <a:lumMod val="75000"/>
                  </a:schemeClr>
                </a:solidFill>
              </a:rPr>
              <a:t>lägsta</a:t>
            </a:r>
            <a:r>
              <a:rPr lang="sv-SE" sz="1100" dirty="0"/>
              <a:t> resultatet för respektive index (radvis).</a:t>
            </a:r>
          </a:p>
        </p:txBody>
      </p:sp>
      <p:pic>
        <p:nvPicPr>
          <p:cNvPr id="2" name="Bildobjekt 1">
            <a:extLst>
              <a:ext uri="{FF2B5EF4-FFF2-40B4-BE49-F238E27FC236}">
                <a16:creationId xmlns:a16="http://schemas.microsoft.com/office/drawing/2014/main" xmlns="" id="{A13875B2-CA69-457A-9CC1-7F6034E7100C}"/>
              </a:ext>
            </a:extLst>
          </p:cNvPr>
          <p:cNvPicPr/>
          <p:nvPr>
            <p:extLst/>
          </p:nvPr>
        </p:nvPicPr>
        <p:blipFill>
          <a:blip r:embed="rId2"/>
          <a:stretch>
            <a:fillRect/>
          </a:stretch>
        </p:blipFill>
        <p:spPr>
          <a:xfrm>
            <a:off x="809625" y="1814513"/>
            <a:ext cx="10572750" cy="3228975"/>
          </a:xfrm>
          <a:prstGeom prst="rect">
            <a:avLst/>
          </a:prstGeom>
        </p:spPr>
      </p:pic>
    </p:spTree>
    <p:extLst>
      <p:ext uri="{BB962C8B-B14F-4D97-AF65-F5344CB8AC3E}">
        <p14:creationId xmlns:p14="http://schemas.microsoft.com/office/powerpoint/2010/main" val="3130653695"/>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mall Origo Group.potx" id="{D8186921-3649-43A0-BF58-CDE5B11E514C}" vid="{F35ED24E-556D-4C7C-B822-7583E9966918}"/>
    </a:ext>
  </a:extLst>
</a:theme>
</file>

<file path=docProps/app.xml><?xml version="1.0" encoding="utf-8"?>
<Properties xmlns="http://schemas.openxmlformats.org/officeDocument/2006/extended-properties" xmlns:vt="http://schemas.openxmlformats.org/officeDocument/2006/docPropsVTypes">
  <Template>PPT-mall Origo Group</Template>
  <TotalTime>2715</TotalTime>
  <Words>2232</Words>
  <Application>Microsoft Office PowerPoint</Application>
  <PresentationFormat>Bredbild</PresentationFormat>
  <Paragraphs>192</Paragraphs>
  <Slides>53</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53</vt:i4>
      </vt:variant>
    </vt:vector>
  </HeadingPairs>
  <TitlesOfParts>
    <vt:vector size="56" baseType="lpstr">
      <vt:lpstr>Arial</vt:lpstr>
      <vt:lpstr>Tahoma</vt:lpstr>
      <vt:lpstr>Origo Group 2018 PPt</vt:lpstr>
      <vt:lpstr>Löpande insikt</vt:lpstr>
      <vt:lpstr>Innehåll</vt:lpstr>
      <vt:lpstr>Sammanfattning &amp; Rekommendationer</vt:lpstr>
      <vt:lpstr>PowerPoint-presentation</vt:lpstr>
      <vt:lpstr>PowerPoint-presentation</vt:lpstr>
      <vt:lpstr>Totalt</vt:lpstr>
      <vt:lpstr>Totalt Serviceområden</vt:lpstr>
      <vt:lpstr>Totalt Myndighetsområden</vt:lpstr>
      <vt:lpstr>Totalt NKI &amp; Index</vt:lpstr>
      <vt:lpstr>Totalt Samtliga frågors svarsfördelning</vt:lpstr>
      <vt:lpstr>Totalt Effektmått och förklaringsgrad</vt:lpstr>
      <vt:lpstr>Totalt Prioriteringsmatris</vt:lpstr>
      <vt:lpstr>Totalt Prioritering inom serviceområde</vt:lpstr>
      <vt:lpstr>Totalt Fakta om respondenterna</vt:lpstr>
      <vt:lpstr>Totalt Fakta om respondenterna</vt:lpstr>
      <vt:lpstr>Brandskydd</vt:lpstr>
      <vt:lpstr>Brandskydd Sammanfattning</vt:lpstr>
      <vt:lpstr>Brandskydd NKI och serviceområden</vt:lpstr>
      <vt:lpstr>Brandskydd Samtliga frågors svarsfördelning</vt:lpstr>
      <vt:lpstr>Brandskydd Fakta om respondenterna</vt:lpstr>
      <vt:lpstr>Brandskydd Fakta om respondenterna</vt:lpstr>
      <vt:lpstr>Bygglov</vt:lpstr>
      <vt:lpstr>Bygglov Sammanfattning</vt:lpstr>
      <vt:lpstr>Bygglov NKI och serviceområden</vt:lpstr>
      <vt:lpstr>Bygglov Samtliga frågors svarsfördelning</vt:lpstr>
      <vt:lpstr>Bygglov Fakta om respondenterna</vt:lpstr>
      <vt:lpstr>Bygglov Fakta om respondenterna</vt:lpstr>
      <vt:lpstr>Miljö- och hälsoskydd</vt:lpstr>
      <vt:lpstr>Miljö- och hälsoskydd Sammanfattning</vt:lpstr>
      <vt:lpstr>Miljö- och hälsoskydd NKI och serviceområden</vt:lpstr>
      <vt:lpstr>Miljö- och hälsoskydd Samtliga frågors svarsfördelning</vt:lpstr>
      <vt:lpstr>Miljö- och hälsoskydd Fakta om respondenterna</vt:lpstr>
      <vt:lpstr>Miljö- och hälsoskydd Fakta om respondenterna</vt:lpstr>
      <vt:lpstr>Livsmedelskontroll</vt:lpstr>
      <vt:lpstr>Livsmedelskontroll Sammanfattning</vt:lpstr>
      <vt:lpstr>Livsmedelskontroll NKI och serviceområden</vt:lpstr>
      <vt:lpstr>Livsmedelskontroll Samtliga frågors svarsfördelning</vt:lpstr>
      <vt:lpstr>Livsmedelskontroll Fakta om respondenterna</vt:lpstr>
      <vt:lpstr>Livsmedelskontroll Fakta om respondenterna</vt:lpstr>
      <vt:lpstr>Serveringstillstånd</vt:lpstr>
      <vt:lpstr>Serveringstillstånd Sammanfattning</vt:lpstr>
      <vt:lpstr>Serveringstillstånd NKI och serviceområden</vt:lpstr>
      <vt:lpstr>Serveringstillstånd Samtliga frågors svarsfördelning</vt:lpstr>
      <vt:lpstr>Serveringstillstånd Fakta om respondenterna</vt:lpstr>
      <vt:lpstr>Serveringstillstånd Fakta om respondenterna</vt:lpstr>
      <vt:lpstr>Fakta om undersökningen</vt:lpstr>
      <vt:lpstr>Fakta om undersökningen</vt:lpstr>
      <vt:lpstr>Fakta om undersökningen</vt:lpstr>
      <vt:lpstr>Fakta om undersökningen</vt:lpstr>
      <vt:lpstr>Fakta om undersökningen Modellbeskrivning (1/4)</vt:lpstr>
      <vt:lpstr>Fakta om undersökningen Modellbeskrivning (2/4)</vt:lpstr>
      <vt:lpstr>Fakta om undersökningen Modellbeskrivning (3/4)</vt:lpstr>
      <vt:lpstr>Fakta om undersökningen Modellbeskrivning (4/4)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Theres Sjölin</dc:creator>
  <cp:lastModifiedBy>Arvid Orander</cp:lastModifiedBy>
  <cp:revision>143</cp:revision>
  <cp:lastPrinted>2018-04-20T08:26:56Z</cp:lastPrinted>
  <dcterms:created xsi:type="dcterms:W3CDTF">2018-04-13T09:10:25Z</dcterms:created>
  <dcterms:modified xsi:type="dcterms:W3CDTF">2018-05-22T08:56:00Z</dcterms:modified>
</cp:coreProperties>
</file>